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3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5206A-6A79-4F11-A17B-F60D347AE934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DA5F9-8D94-4353-888C-A140FB34E3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193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EDA5F9-8D94-4353-888C-A140FB34E3A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54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699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05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328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6098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2486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55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069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648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716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08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090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277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50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585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85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77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637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A22BD72-52D5-4107-973D-E1FAEA4CD428}" type="datetimeFigureOut">
              <a:rPr lang="ru-RU" smtClean="0"/>
              <a:t>25.04.2018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AA6A6-9238-4A4C-AC83-81D6C872CA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8908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4.xml"/><Relationship Id="rId7" Type="http://schemas.openxmlformats.org/officeDocument/2006/relationships/slide" Target="slide6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slide" Target="slide10.xml"/><Relationship Id="rId10" Type="http://schemas.openxmlformats.org/officeDocument/2006/relationships/slide" Target="slide5.xml"/><Relationship Id="rId4" Type="http://schemas.openxmlformats.org/officeDocument/2006/relationships/slide" Target="slide11.xml"/><Relationship Id="rId9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043710"/>
            <a:ext cx="12192000" cy="3733672"/>
          </a:xfrm>
        </p:spPr>
        <p:txBody>
          <a:bodyPr anchor="ctr"/>
          <a:lstStyle/>
          <a:p>
            <a:pPr algn="ctr"/>
            <a:r>
              <a:rPr lang="uk-UA" dirty="0" smtClean="0"/>
              <a:t>Мультимедійна </a:t>
            </a:r>
            <a:r>
              <a:rPr lang="uk-UA" dirty="0"/>
              <a:t>гра</a:t>
            </a:r>
            <a:br>
              <a:rPr lang="uk-UA" dirty="0"/>
            </a:br>
            <a:r>
              <a:rPr lang="uk-UA" dirty="0"/>
              <a:t>«Будь </a:t>
            </a:r>
            <a:r>
              <a:rPr lang="uk-UA" dirty="0" smtClean="0"/>
              <a:t>здоровий!»</a:t>
            </a:r>
            <a:r>
              <a:rPr lang="uk-UA" dirty="0"/>
              <a:t/>
            </a:r>
            <a:br>
              <a:rPr lang="uk-UA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66342" y="5996580"/>
            <a:ext cx="8825658" cy="86142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uk-UA" dirty="0" smtClean="0"/>
              <a:t>Підготували вчителі Краматорської ЗОШ №9 :</a:t>
            </a:r>
          </a:p>
          <a:p>
            <a:pPr algn="r"/>
            <a:r>
              <a:rPr lang="uk-UA" dirty="0" err="1" smtClean="0"/>
              <a:t>Гардаш</a:t>
            </a:r>
            <a:r>
              <a:rPr lang="uk-UA" dirty="0" smtClean="0"/>
              <a:t> М.В. </a:t>
            </a:r>
          </a:p>
          <a:p>
            <a:pPr algn="r"/>
            <a:r>
              <a:rPr lang="uk-UA" dirty="0" smtClean="0"/>
              <a:t>Русова І.М.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265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трелка вправо 5">
            <a:hlinkClick r:id="rId2" action="ppaction://hlinksldjump"/>
          </p:cNvPr>
          <p:cNvSpPr/>
          <p:nvPr/>
        </p:nvSpPr>
        <p:spPr>
          <a:xfrm rot="10800000">
            <a:off x="397163" y="5892800"/>
            <a:ext cx="849746" cy="461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-2581584" y="327840"/>
            <a:ext cx="1740608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Розподілити подані означення (з довідки) за деталями портрета.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Довідка: привітний, серйозний, високий, стрункий, згорблений,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середній, відкритий, невисокий, прямий.</a:t>
            </a:r>
            <a:endParaRPr kumimoji="0" lang="uk-UA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51289"/>
              </p:ext>
            </p:extLst>
          </p:nvPr>
        </p:nvGraphicFramePr>
        <p:xfrm>
          <a:off x="1685906" y="2493479"/>
          <a:ext cx="8676753" cy="31169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91949">
                  <a:extLst>
                    <a:ext uri="{9D8B030D-6E8A-4147-A177-3AD203B41FA5}">
                      <a16:colId xmlns:a16="http://schemas.microsoft.com/office/drawing/2014/main" val="640256608"/>
                    </a:ext>
                  </a:extLst>
                </a:gridCol>
                <a:gridCol w="2891949">
                  <a:extLst>
                    <a:ext uri="{9D8B030D-6E8A-4147-A177-3AD203B41FA5}">
                      <a16:colId xmlns:a16="http://schemas.microsoft.com/office/drawing/2014/main" val="3251977996"/>
                    </a:ext>
                  </a:extLst>
                </a:gridCol>
                <a:gridCol w="2892855">
                  <a:extLst>
                    <a:ext uri="{9D8B030D-6E8A-4147-A177-3AD203B41FA5}">
                      <a16:colId xmlns:a16="http://schemas.microsoft.com/office/drawing/2014/main" val="1370373122"/>
                    </a:ext>
                  </a:extLst>
                </a:gridCol>
              </a:tblGrid>
              <a:tr h="77891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Погляд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Зріст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Постава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5154511"/>
                  </a:ext>
                </a:extLst>
              </a:tr>
              <a:tr h="77934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5882163"/>
                  </a:ext>
                </a:extLst>
              </a:tr>
              <a:tr h="77934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6972650"/>
                  </a:ext>
                </a:extLst>
              </a:tr>
              <a:tr h="77934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4616705"/>
                  </a:ext>
                </a:extLst>
              </a:tr>
            </a:tbl>
          </a:graphicData>
        </a:graphic>
      </p:graphicFrame>
      <p:sp>
        <p:nvSpPr>
          <p:cNvPr id="9" name="Улыбающееся лицо 8"/>
          <p:cNvSpPr/>
          <p:nvPr/>
        </p:nvSpPr>
        <p:spPr>
          <a:xfrm>
            <a:off x="10771094" y="5892800"/>
            <a:ext cx="672353" cy="672353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944505"/>
              </p:ext>
            </p:extLst>
          </p:nvPr>
        </p:nvGraphicFramePr>
        <p:xfrm>
          <a:off x="1685906" y="2493478"/>
          <a:ext cx="8676751" cy="31169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91948">
                  <a:extLst>
                    <a:ext uri="{9D8B030D-6E8A-4147-A177-3AD203B41FA5}">
                      <a16:colId xmlns:a16="http://schemas.microsoft.com/office/drawing/2014/main" val="1938815039"/>
                    </a:ext>
                  </a:extLst>
                </a:gridCol>
                <a:gridCol w="2891948">
                  <a:extLst>
                    <a:ext uri="{9D8B030D-6E8A-4147-A177-3AD203B41FA5}">
                      <a16:colId xmlns:a16="http://schemas.microsoft.com/office/drawing/2014/main" val="3866702213"/>
                    </a:ext>
                  </a:extLst>
                </a:gridCol>
                <a:gridCol w="2892855">
                  <a:extLst>
                    <a:ext uri="{9D8B030D-6E8A-4147-A177-3AD203B41FA5}">
                      <a16:colId xmlns:a16="http://schemas.microsoft.com/office/drawing/2014/main" val="3418189042"/>
                    </a:ext>
                  </a:extLst>
                </a:gridCol>
              </a:tblGrid>
              <a:tr h="77891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  <a:latin typeface="+mn-lt"/>
                        </a:rPr>
                        <a:t>Погляд</a:t>
                      </a:r>
                      <a:endParaRPr lang="ru-RU" sz="2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+mn-lt"/>
                        </a:rPr>
                        <a:t>Зріст</a:t>
                      </a:r>
                      <a:endParaRPr lang="ru-RU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+mn-lt"/>
                        </a:rPr>
                        <a:t>Постава</a:t>
                      </a:r>
                      <a:endParaRPr lang="ru-RU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4626279"/>
                  </a:ext>
                </a:extLst>
              </a:tr>
              <a:tr h="77934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+mn-lt"/>
                        </a:rPr>
                        <a:t>привітний</a:t>
                      </a:r>
                      <a:endParaRPr lang="ru-RU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  <a:latin typeface="+mn-lt"/>
                        </a:rPr>
                        <a:t>високий</a:t>
                      </a:r>
                      <a:endParaRPr lang="ru-RU" sz="2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+mn-lt"/>
                        </a:rPr>
                        <a:t>стрункий</a:t>
                      </a:r>
                      <a:endParaRPr lang="ru-RU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2840961"/>
                  </a:ext>
                </a:extLst>
              </a:tr>
              <a:tr h="77934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+mn-lt"/>
                        </a:rPr>
                        <a:t>серйозний</a:t>
                      </a:r>
                      <a:endParaRPr lang="ru-RU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  <a:latin typeface="+mn-lt"/>
                        </a:rPr>
                        <a:t>середній</a:t>
                      </a:r>
                      <a:endParaRPr lang="ru-RU" sz="2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  <a:latin typeface="+mn-lt"/>
                        </a:rPr>
                        <a:t>згорблений</a:t>
                      </a:r>
                      <a:endParaRPr lang="ru-RU" sz="2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8188294"/>
                  </a:ext>
                </a:extLst>
              </a:tr>
              <a:tr h="77934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+mn-lt"/>
                        </a:rPr>
                        <a:t>відкритий</a:t>
                      </a:r>
                      <a:endParaRPr lang="ru-RU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>
                          <a:effectLst/>
                          <a:latin typeface="+mn-lt"/>
                        </a:rPr>
                        <a:t>невисокий</a:t>
                      </a:r>
                      <a:endParaRPr lang="ru-RU" sz="28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  <a:latin typeface="+mn-lt"/>
                        </a:rPr>
                        <a:t>прямий</a:t>
                      </a:r>
                      <a:endParaRPr lang="ru-RU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16144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1099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8123" y="214881"/>
            <a:ext cx="8946541" cy="1343463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uk-UA" sz="3200" dirty="0"/>
              <a:t>Відновити </a:t>
            </a:r>
            <a:r>
              <a:rPr lang="uk-UA" sz="3200" dirty="0" err="1"/>
              <a:t>прислів</a:t>
            </a:r>
            <a:r>
              <a:rPr lang="en-US" sz="3200" dirty="0"/>
              <a:t>’</a:t>
            </a:r>
            <a:r>
              <a:rPr lang="uk-UA" sz="3200" dirty="0"/>
              <a:t>я, користуючись довідкою.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57577" y="1095680"/>
            <a:ext cx="6525359" cy="569386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uk-UA" sz="2800" dirty="0"/>
              <a:t>Без здоров'я …</a:t>
            </a:r>
            <a:endParaRPr lang="ru-RU" sz="2800" dirty="0"/>
          </a:p>
          <a:p>
            <a:r>
              <a:rPr lang="uk-UA" sz="2800" dirty="0"/>
              <a:t>Доки здоров'я служить… </a:t>
            </a:r>
            <a:endParaRPr lang="ru-RU" sz="2800" dirty="0"/>
          </a:p>
          <a:p>
            <a:r>
              <a:rPr lang="uk-UA" sz="2800" dirty="0"/>
              <a:t>Весела думка …</a:t>
            </a:r>
            <a:endParaRPr lang="ru-RU" sz="2800" dirty="0"/>
          </a:p>
          <a:p>
            <a:r>
              <a:rPr lang="uk-UA" sz="2800" dirty="0"/>
              <a:t>Глянь на вигляд… </a:t>
            </a:r>
            <a:endParaRPr lang="ru-RU" sz="2800" dirty="0"/>
          </a:p>
          <a:p>
            <a:r>
              <a:rPr lang="uk-UA" sz="2800" dirty="0"/>
              <a:t>Здоров'я… </a:t>
            </a:r>
            <a:endParaRPr lang="ru-RU" sz="2800" dirty="0"/>
          </a:p>
          <a:p>
            <a:r>
              <a:rPr lang="uk-UA" sz="2800" dirty="0"/>
              <a:t>Люди часто хворіють</a:t>
            </a:r>
            <a:r>
              <a:rPr lang="uk-UA" sz="2800" dirty="0" smtClean="0"/>
              <a:t>…</a:t>
            </a:r>
          </a:p>
          <a:p>
            <a:endParaRPr lang="ru-RU" sz="2800" dirty="0"/>
          </a:p>
          <a:p>
            <a:r>
              <a:rPr lang="uk-UA" sz="2800" b="1" dirty="0"/>
              <a:t>Довідка: </a:t>
            </a:r>
            <a:r>
              <a:rPr lang="uk-UA" sz="2800" dirty="0"/>
              <a:t>а здоров'я -  змолоду; то людина не тужить; немає щастя;</a:t>
            </a:r>
            <a:endParaRPr lang="ru-RU" sz="2800" dirty="0"/>
          </a:p>
          <a:p>
            <a:r>
              <a:rPr lang="uk-UA" sz="2800" dirty="0"/>
              <a:t>а все інше наживемо; бо берегтися не вміють; і про здоров'я не питай; половина здоров'я;  найдорожчий скарб.</a:t>
            </a:r>
            <a:endParaRPr lang="ru-RU" sz="2800" dirty="0"/>
          </a:p>
        </p:txBody>
      </p:sp>
      <p:sp>
        <p:nvSpPr>
          <p:cNvPr id="6" name="Стрелка вправо 5">
            <a:hlinkClick r:id="rId2" action="ppaction://hlinksldjump"/>
          </p:cNvPr>
          <p:cNvSpPr/>
          <p:nvPr/>
        </p:nvSpPr>
        <p:spPr>
          <a:xfrm rot="10800000">
            <a:off x="372977" y="424794"/>
            <a:ext cx="849746" cy="461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981107" y="1558344"/>
            <a:ext cx="6096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400" dirty="0"/>
              <a:t>Без здоров'я немає щастя.</a:t>
            </a:r>
            <a:endParaRPr lang="ru-RU" sz="2400" dirty="0"/>
          </a:p>
          <a:p>
            <a:r>
              <a:rPr lang="uk-UA" sz="2400" dirty="0"/>
              <a:t>Доки здоров'я служить, то людина не тужить. </a:t>
            </a:r>
            <a:endParaRPr lang="ru-RU" sz="2400" dirty="0"/>
          </a:p>
          <a:p>
            <a:r>
              <a:rPr lang="uk-UA" sz="2400" dirty="0"/>
              <a:t>Доки здоров'я служить, а все інше наживемо. </a:t>
            </a:r>
            <a:endParaRPr lang="ru-RU" sz="2400" dirty="0"/>
          </a:p>
          <a:p>
            <a:r>
              <a:rPr lang="uk-UA" sz="2400" dirty="0"/>
              <a:t>Доки здоров'я служить, а здоров'я -  змолоду.</a:t>
            </a:r>
            <a:endParaRPr lang="ru-RU" sz="2400" dirty="0"/>
          </a:p>
          <a:p>
            <a:r>
              <a:rPr lang="uk-UA" sz="2400" dirty="0"/>
              <a:t>Весела думка – половина здоров'я. </a:t>
            </a:r>
            <a:endParaRPr lang="ru-RU" sz="2400" dirty="0"/>
          </a:p>
          <a:p>
            <a:r>
              <a:rPr lang="uk-UA" sz="2400" dirty="0"/>
              <a:t>Глянь на вигляд і про здоров'я не питай. </a:t>
            </a:r>
            <a:endParaRPr lang="ru-RU" sz="2400" dirty="0"/>
          </a:p>
          <a:p>
            <a:r>
              <a:rPr lang="uk-UA" sz="2400" dirty="0"/>
              <a:t>Здоров'я - найдорожчий скарб. </a:t>
            </a:r>
            <a:endParaRPr lang="ru-RU" sz="2400" dirty="0"/>
          </a:p>
          <a:p>
            <a:r>
              <a:rPr lang="uk-UA" sz="2400" dirty="0"/>
              <a:t>Люди часто хворіють, бо берегтися не вміють. </a:t>
            </a:r>
            <a:endParaRPr lang="ru-RU" sz="2400" dirty="0"/>
          </a:p>
        </p:txBody>
      </p:sp>
      <p:sp>
        <p:nvSpPr>
          <p:cNvPr id="7" name="Улыбающееся лицо 6"/>
          <p:cNvSpPr/>
          <p:nvPr/>
        </p:nvSpPr>
        <p:spPr>
          <a:xfrm>
            <a:off x="10534918" y="5718220"/>
            <a:ext cx="772733" cy="772733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5894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9639" y="0"/>
            <a:ext cx="8946541" cy="210457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uk-UA" sz="3600" dirty="0"/>
              <a:t>Прочитайте фразеологізми, які характеризують зовнішність людини, з'ясуйте їх значення.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-71718" y="3884907"/>
            <a:ext cx="12192000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k-UA" sz="3200" dirty="0" smtClean="0"/>
              <a:t>1.Вродливий</a:t>
            </a:r>
            <a:r>
              <a:rPr lang="uk-UA" sz="3200" dirty="0"/>
              <a:t>; </a:t>
            </a:r>
            <a:endParaRPr lang="uk-UA" sz="3200" dirty="0" smtClean="0"/>
          </a:p>
          <a:p>
            <a:pPr algn="ctr"/>
            <a:r>
              <a:rPr lang="uk-UA" sz="3200" dirty="0" smtClean="0"/>
              <a:t>2</a:t>
            </a:r>
            <a:r>
              <a:rPr lang="uk-UA" sz="3200" dirty="0"/>
              <a:t>. Здоровий; </a:t>
            </a:r>
            <a:endParaRPr lang="uk-UA" sz="3200" dirty="0" smtClean="0"/>
          </a:p>
          <a:p>
            <a:pPr algn="ctr"/>
            <a:r>
              <a:rPr lang="uk-UA" sz="3200" dirty="0" smtClean="0"/>
              <a:t>3</a:t>
            </a:r>
            <a:r>
              <a:rPr lang="uk-UA" sz="3200" dirty="0"/>
              <a:t>. Худий</a:t>
            </a:r>
            <a:r>
              <a:rPr lang="uk-UA" sz="3200" dirty="0" smtClean="0"/>
              <a:t>;</a:t>
            </a:r>
          </a:p>
          <a:p>
            <a:pPr algn="ctr"/>
            <a:r>
              <a:rPr lang="uk-UA" sz="3200" dirty="0" smtClean="0"/>
              <a:t> </a:t>
            </a:r>
            <a:r>
              <a:rPr lang="uk-UA" sz="3200" dirty="0"/>
              <a:t>4. Не схожий на інших.</a:t>
            </a:r>
            <a:endParaRPr lang="ru-RU" sz="5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77029" y="3701144"/>
            <a:ext cx="6125027" cy="24225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>
            <a:hlinkClick r:id="rId2" action="ppaction://hlinksldjump"/>
          </p:cNvPr>
          <p:cNvSpPr/>
          <p:nvPr/>
        </p:nvSpPr>
        <p:spPr>
          <a:xfrm rot="10800000">
            <a:off x="397163" y="5892800"/>
            <a:ext cx="849746" cy="461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814909" y="1772449"/>
            <a:ext cx="6096000" cy="19195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Хоч з лиця воду пий. 2. Кров із молоком. 3. Шкіра та кістки. </a:t>
            </a:r>
            <a:endParaRPr lang="uk-UA" sz="3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uk-UA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Біла ворона.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02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3.7037E-6 L 0.00143 0.5152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25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Правила гри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200" dirty="0" smtClean="0"/>
              <a:t>Учні </a:t>
            </a:r>
            <a:r>
              <a:rPr lang="uk-UA" sz="3200" dirty="0"/>
              <a:t>о</a:t>
            </a:r>
            <a:r>
              <a:rPr lang="uk-UA" sz="3200" dirty="0" smtClean="0"/>
              <a:t>бирають сектор з певною кількістю балів. Запитання містять у собі два напрямки – біологія та українська мова. Команда, яка набере більше балів, перемагає</a:t>
            </a:r>
            <a:r>
              <a:rPr lang="uk-UA" sz="3200" dirty="0" smtClean="0"/>
              <a:t>. Команді може дістатися сектор «Кіт </a:t>
            </a:r>
            <a:r>
              <a:rPr lang="uk-UA" sz="3200" smtClean="0"/>
              <a:t>у мішку».</a:t>
            </a:r>
            <a:endParaRPr lang="uk-UA" sz="3200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6876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10395527" y="5541818"/>
            <a:ext cx="1588654" cy="7850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/>
              <a:t>50</a:t>
            </a:r>
            <a:endParaRPr lang="ru-RU" sz="3600" b="1" dirty="0"/>
          </a:p>
        </p:txBody>
      </p:sp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7855527" y="5541818"/>
            <a:ext cx="1588654" cy="7850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/>
              <a:t>40</a:t>
            </a:r>
            <a:endParaRPr lang="ru-RU" sz="3600" b="1" dirty="0"/>
          </a:p>
        </p:txBody>
      </p:sp>
      <p:sp>
        <p:nvSpPr>
          <p:cNvPr id="6" name="Скругленный прямоугольник 5">
            <a:hlinkClick r:id="rId4" action="ppaction://hlinksldjump"/>
          </p:cNvPr>
          <p:cNvSpPr/>
          <p:nvPr/>
        </p:nvSpPr>
        <p:spPr>
          <a:xfrm>
            <a:off x="5315527" y="5541818"/>
            <a:ext cx="1588654" cy="7850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/>
              <a:t>30</a:t>
            </a:r>
            <a:endParaRPr lang="ru-RU" sz="3600" b="1" dirty="0"/>
          </a:p>
        </p:txBody>
      </p:sp>
      <p:sp>
        <p:nvSpPr>
          <p:cNvPr id="7" name="Скругленный прямоугольник 6">
            <a:hlinkClick r:id="rId5" action="ppaction://hlinksldjump"/>
          </p:cNvPr>
          <p:cNvSpPr/>
          <p:nvPr/>
        </p:nvSpPr>
        <p:spPr>
          <a:xfrm>
            <a:off x="2775527" y="5546436"/>
            <a:ext cx="1588654" cy="7850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/>
              <a:t>20</a:t>
            </a:r>
            <a:endParaRPr lang="ru-RU" sz="3600" b="1" dirty="0"/>
          </a:p>
        </p:txBody>
      </p:sp>
      <p:sp>
        <p:nvSpPr>
          <p:cNvPr id="8" name="Скругленный прямоугольник 7">
            <a:hlinkClick r:id="rId6" action="ppaction://hlinksldjump"/>
          </p:cNvPr>
          <p:cNvSpPr/>
          <p:nvPr/>
        </p:nvSpPr>
        <p:spPr>
          <a:xfrm>
            <a:off x="235527" y="5541818"/>
            <a:ext cx="1588654" cy="7850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/>
              <a:t>10</a:t>
            </a:r>
            <a:endParaRPr lang="ru-RU" sz="3600" b="1" dirty="0"/>
          </a:p>
        </p:txBody>
      </p:sp>
      <p:sp>
        <p:nvSpPr>
          <p:cNvPr id="15" name="Скругленный прямоугольник 14">
            <a:hlinkClick r:id="rId7" action="ppaction://hlinksldjump"/>
          </p:cNvPr>
          <p:cNvSpPr/>
          <p:nvPr/>
        </p:nvSpPr>
        <p:spPr>
          <a:xfrm>
            <a:off x="2775527" y="1995051"/>
            <a:ext cx="1588654" cy="78509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/>
              <a:t>20</a:t>
            </a:r>
            <a:endParaRPr lang="ru-RU" sz="3600" b="1" dirty="0"/>
          </a:p>
        </p:txBody>
      </p:sp>
      <p:sp>
        <p:nvSpPr>
          <p:cNvPr id="16" name="Скругленный прямоугольник 15">
            <a:hlinkClick r:id="rId3" action="ppaction://hlinksldjump"/>
          </p:cNvPr>
          <p:cNvSpPr/>
          <p:nvPr/>
        </p:nvSpPr>
        <p:spPr>
          <a:xfrm>
            <a:off x="5315527" y="1995050"/>
            <a:ext cx="1588654" cy="78509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/>
              <a:t>30</a:t>
            </a:r>
            <a:endParaRPr lang="ru-RU" sz="3600" b="1" dirty="0"/>
          </a:p>
        </p:txBody>
      </p:sp>
      <p:sp>
        <p:nvSpPr>
          <p:cNvPr id="17" name="Скругленный прямоугольник 16">
            <a:hlinkClick r:id="rId8" action="ppaction://hlinksldjump"/>
          </p:cNvPr>
          <p:cNvSpPr/>
          <p:nvPr/>
        </p:nvSpPr>
        <p:spPr>
          <a:xfrm>
            <a:off x="7855527" y="1995049"/>
            <a:ext cx="1588654" cy="78509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/>
              <a:t>40</a:t>
            </a:r>
            <a:endParaRPr lang="ru-RU" sz="3600" b="1" dirty="0"/>
          </a:p>
        </p:txBody>
      </p:sp>
      <p:sp>
        <p:nvSpPr>
          <p:cNvPr id="18" name="Скругленный прямоугольник 17">
            <a:hlinkClick r:id="rId9" action="ppaction://hlinksldjump"/>
          </p:cNvPr>
          <p:cNvSpPr/>
          <p:nvPr/>
        </p:nvSpPr>
        <p:spPr>
          <a:xfrm>
            <a:off x="10395527" y="1995048"/>
            <a:ext cx="1588654" cy="78509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/>
              <a:t>50</a:t>
            </a:r>
            <a:endParaRPr lang="ru-RU" sz="3600" b="1" dirty="0"/>
          </a:p>
        </p:txBody>
      </p:sp>
      <p:sp>
        <p:nvSpPr>
          <p:cNvPr id="19" name="Скругленный прямоугольник 18">
            <a:hlinkClick r:id="rId10" action="ppaction://hlinksldjump"/>
          </p:cNvPr>
          <p:cNvSpPr/>
          <p:nvPr/>
        </p:nvSpPr>
        <p:spPr>
          <a:xfrm>
            <a:off x="235527" y="1995051"/>
            <a:ext cx="1588654" cy="78509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solidFill>
                  <a:schemeClr val="tx1"/>
                </a:solidFill>
              </a:rPr>
              <a:t>10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402032"/>
            <a:ext cx="12191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400" dirty="0" smtClean="0"/>
              <a:t>Біологія</a:t>
            </a:r>
            <a:endParaRPr lang="ru-RU" sz="5400" dirty="0"/>
          </a:p>
        </p:txBody>
      </p:sp>
      <p:sp>
        <p:nvSpPr>
          <p:cNvPr id="21" name="TextBox 20"/>
          <p:cNvSpPr txBox="1"/>
          <p:nvPr/>
        </p:nvSpPr>
        <p:spPr>
          <a:xfrm>
            <a:off x="0" y="3787004"/>
            <a:ext cx="12191999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k-UA" sz="5400" dirty="0" smtClean="0"/>
              <a:t>Українська мова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021353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nalezione obrazy dla zapytania кот в мешке пнг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0873" y="1530097"/>
            <a:ext cx="3558020" cy="3982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трелка вправо 3">
            <a:hlinkClick r:id="rId3" action="ppaction://hlinksldjump"/>
          </p:cNvPr>
          <p:cNvSpPr/>
          <p:nvPr/>
        </p:nvSpPr>
        <p:spPr>
          <a:xfrm rot="10800000">
            <a:off x="397163" y="5892800"/>
            <a:ext cx="849746" cy="461818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651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9639" y="2043681"/>
            <a:ext cx="8946541" cy="41954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dirty="0" smtClean="0"/>
              <a:t>Лікар, що лікує спину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740727"/>
            <a:ext cx="12192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k-UA" sz="2800" b="1" dirty="0" smtClean="0"/>
              <a:t>Ортопед</a:t>
            </a:r>
            <a:endParaRPr lang="ru-RU" sz="2800" b="1" dirty="0"/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 rot="10800000">
            <a:off x="397163" y="5892800"/>
            <a:ext cx="849746" cy="461818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738255" y="3463636"/>
            <a:ext cx="2641600" cy="106218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777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2.59259E-6 L 4.79167E-6 0.506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9639" y="2043681"/>
            <a:ext cx="8946541" cy="41954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dirty="0" smtClean="0"/>
              <a:t>Назвіть фізіологічні вигини хребта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740727"/>
            <a:ext cx="12192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k-UA" sz="2800" b="1" dirty="0" smtClean="0"/>
              <a:t>Лордоз, кіфоз</a:t>
            </a:r>
            <a:endParaRPr lang="ru-RU" sz="2800" b="1" dirty="0"/>
          </a:p>
        </p:txBody>
      </p:sp>
      <p:sp>
        <p:nvSpPr>
          <p:cNvPr id="6" name="Стрелка вправо 5">
            <a:hlinkClick r:id="rId2" action="ppaction://hlinksldjump"/>
          </p:cNvPr>
          <p:cNvSpPr/>
          <p:nvPr/>
        </p:nvSpPr>
        <p:spPr>
          <a:xfrm rot="10800000">
            <a:off x="397163" y="5892800"/>
            <a:ext cx="849746" cy="461818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616823" y="3595796"/>
            <a:ext cx="2985247" cy="105539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952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59259E-6 L -0.00026 0.3962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198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6909" y="483822"/>
            <a:ext cx="9447985" cy="41954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dirty="0" smtClean="0"/>
              <a:t>Стан нашого здоров’я на 50 % залежить від нашого способу життя, на 29% - від спадковості, на 10 % від медичного обслуговування. Від чого ще залежить здоров’я на решту 20 % ?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865062"/>
            <a:ext cx="12192000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k-UA" sz="2800" b="1" dirty="0" smtClean="0"/>
              <a:t>Від стану </a:t>
            </a:r>
          </a:p>
          <a:p>
            <a:pPr algn="ctr"/>
            <a:r>
              <a:rPr lang="uk-UA" sz="2800" b="1" dirty="0" smtClean="0"/>
              <a:t>навколишнього</a:t>
            </a:r>
          </a:p>
          <a:p>
            <a:pPr algn="ctr"/>
            <a:r>
              <a:rPr lang="uk-UA" sz="2800" b="1" dirty="0" smtClean="0"/>
              <a:t>середовища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82353" y="3941210"/>
            <a:ext cx="3146612" cy="130884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>
            <a:hlinkClick r:id="rId2" action="ppaction://hlinksldjump"/>
          </p:cNvPr>
          <p:cNvSpPr/>
          <p:nvPr/>
        </p:nvSpPr>
        <p:spPr>
          <a:xfrm rot="10800000">
            <a:off x="397163" y="5892800"/>
            <a:ext cx="849746" cy="461818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795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1.11111E-6 L 0.00144 0.5152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25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6909" y="1287887"/>
            <a:ext cx="9447985" cy="33914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/>
              <a:t>Хребет </a:t>
            </a:r>
            <a:r>
              <a:rPr lang="ru-RU" sz="4800" dirty="0" err="1"/>
              <a:t>це</a:t>
            </a:r>
            <a:r>
              <a:rPr lang="ru-RU" sz="4800" dirty="0"/>
              <a:t> </a:t>
            </a:r>
            <a:r>
              <a:rPr lang="ru-RU" sz="4800" dirty="0" err="1"/>
              <a:t>складний</a:t>
            </a:r>
            <a:r>
              <a:rPr lang="ru-RU" sz="4800" dirty="0"/>
              <a:t> орган, </a:t>
            </a:r>
            <a:r>
              <a:rPr lang="ru-RU" sz="4800" dirty="0" err="1"/>
              <a:t>який</a:t>
            </a:r>
            <a:r>
              <a:rPr lang="ru-RU" sz="4800" dirty="0"/>
              <a:t> </a:t>
            </a:r>
            <a:r>
              <a:rPr lang="ru-RU" sz="4800" dirty="0" err="1"/>
              <a:t>виконує</a:t>
            </a:r>
            <a:r>
              <a:rPr lang="ru-RU" sz="4800" dirty="0"/>
              <a:t> </a:t>
            </a:r>
            <a:r>
              <a:rPr lang="ru-RU" sz="4800" dirty="0" err="1"/>
              <a:t>безліч</a:t>
            </a:r>
            <a:r>
              <a:rPr lang="ru-RU" sz="4800" dirty="0"/>
              <a:t> </a:t>
            </a:r>
            <a:r>
              <a:rPr lang="ru-RU" sz="4800" dirty="0" err="1"/>
              <a:t>функцій</a:t>
            </a:r>
            <a:r>
              <a:rPr lang="ru-RU" sz="4800" dirty="0" smtClean="0"/>
              <a:t>. </a:t>
            </a:r>
            <a:r>
              <a:rPr lang="ru-RU" sz="4800" dirty="0" err="1" smtClean="0"/>
              <a:t>Назв</a:t>
            </a:r>
            <a:r>
              <a:rPr lang="uk-UA" sz="4800" dirty="0" err="1" smtClean="0"/>
              <a:t>іть</a:t>
            </a:r>
            <a:r>
              <a:rPr lang="uk-UA" sz="4800" dirty="0" smtClean="0"/>
              <a:t> їх.</a:t>
            </a:r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865062"/>
            <a:ext cx="12192000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800" b="1" dirty="0" err="1" smtClean="0"/>
              <a:t>опорна</a:t>
            </a:r>
            <a:endParaRPr lang="ru-RU" sz="2800" b="1" dirty="0" smtClean="0"/>
          </a:p>
          <a:p>
            <a:pPr algn="ctr"/>
            <a:r>
              <a:rPr lang="ru-RU" sz="2800" b="1" dirty="0" smtClean="0"/>
              <a:t> </a:t>
            </a:r>
            <a:r>
              <a:rPr lang="ru-RU" sz="2800" b="1" dirty="0" err="1" smtClean="0"/>
              <a:t>захисна</a:t>
            </a:r>
            <a:r>
              <a:rPr lang="ru-RU" sz="2800" b="1" dirty="0" smtClean="0"/>
              <a:t> </a:t>
            </a:r>
            <a:r>
              <a:rPr lang="ru-RU" sz="2800" b="1" dirty="0"/>
              <a:t>(</a:t>
            </a:r>
            <a:r>
              <a:rPr lang="ru-RU" sz="2800" b="1" dirty="0" err="1"/>
              <a:t>захищає</a:t>
            </a:r>
            <a:r>
              <a:rPr lang="ru-RU" sz="2800" b="1" dirty="0"/>
              <a:t> </a:t>
            </a:r>
            <a:r>
              <a:rPr lang="ru-RU" sz="2800" b="1" dirty="0" err="1"/>
              <a:t>спинний</a:t>
            </a:r>
            <a:r>
              <a:rPr lang="ru-RU" sz="2800" b="1" dirty="0"/>
              <a:t> </a:t>
            </a:r>
            <a:r>
              <a:rPr lang="ru-RU" sz="2800" b="1" dirty="0" err="1"/>
              <a:t>мозок</a:t>
            </a:r>
            <a:r>
              <a:rPr lang="ru-RU" sz="2800" b="1" dirty="0" smtClean="0"/>
              <a:t>)</a:t>
            </a:r>
          </a:p>
          <a:p>
            <a:pPr algn="ctr"/>
            <a:r>
              <a:rPr lang="ru-RU" sz="2800" b="1" dirty="0" err="1" smtClean="0"/>
              <a:t>рухова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30322" y="3865062"/>
            <a:ext cx="6800044" cy="155694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>
            <a:hlinkClick r:id="rId2" action="ppaction://hlinksldjump"/>
          </p:cNvPr>
          <p:cNvSpPr/>
          <p:nvPr/>
        </p:nvSpPr>
        <p:spPr>
          <a:xfrm rot="10800000">
            <a:off x="397163" y="5892800"/>
            <a:ext cx="849746" cy="461818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571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1.11111E-6 L 0.00144 0.5152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25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9639" y="2043681"/>
            <a:ext cx="8946541" cy="419548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uk-UA" sz="3200" dirty="0"/>
              <a:t>Як називається  опис зовнішності людини?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-71717" y="3425142"/>
            <a:ext cx="12192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dirty="0"/>
              <a:t>П</a:t>
            </a:r>
            <a:r>
              <a:rPr lang="uk-UA" sz="2400" dirty="0" err="1" smtClean="0"/>
              <a:t>ортрет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49706" y="2979138"/>
            <a:ext cx="5549153" cy="13536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>
            <a:hlinkClick r:id="rId2" action="ppaction://hlinksldjump"/>
          </p:cNvPr>
          <p:cNvSpPr/>
          <p:nvPr/>
        </p:nvSpPr>
        <p:spPr>
          <a:xfrm rot="10800000">
            <a:off x="397163" y="5892800"/>
            <a:ext cx="849746" cy="461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178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3.33333E-6 L 0.00143 0.5152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257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87</TotalTime>
  <Words>379</Words>
  <Application>Microsoft Office PowerPoint</Application>
  <PresentationFormat>Широкоэкранный</PresentationFormat>
  <Paragraphs>86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 3</vt:lpstr>
      <vt:lpstr>Ион</vt:lpstr>
      <vt:lpstr>Мультимедійна гра «Будь здоровий!» </vt:lpstr>
      <vt:lpstr>Правила гри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Vlad</dc:creator>
  <cp:lastModifiedBy>Asus</cp:lastModifiedBy>
  <cp:revision>13</cp:revision>
  <dcterms:created xsi:type="dcterms:W3CDTF">2018-04-24T13:21:19Z</dcterms:created>
  <dcterms:modified xsi:type="dcterms:W3CDTF">2018-04-25T17:49:49Z</dcterms:modified>
</cp:coreProperties>
</file>