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63" r:id="rId3"/>
    <p:sldId id="258" r:id="rId4"/>
    <p:sldId id="259" r:id="rId5"/>
    <p:sldId id="260" r:id="rId6"/>
    <p:sldId id="261" r:id="rId7"/>
    <p:sldId id="274" r:id="rId8"/>
    <p:sldId id="262" r:id="rId9"/>
    <p:sldId id="266" r:id="rId10"/>
    <p:sldId id="264" r:id="rId11"/>
    <p:sldId id="265" r:id="rId12"/>
    <p:sldId id="267" r:id="rId13"/>
    <p:sldId id="273" r:id="rId14"/>
    <p:sldId id="276" r:id="rId15"/>
    <p:sldId id="275" r:id="rId16"/>
    <p:sldId id="277" r:id="rId17"/>
    <p:sldId id="268" r:id="rId18"/>
    <p:sldId id="269" r:id="rId19"/>
    <p:sldId id="270" r:id="rId20"/>
    <p:sldId id="271" r:id="rId21"/>
    <p:sldId id="278" r:id="rId22"/>
    <p:sldId id="279" r:id="rId23"/>
    <p:sldId id="280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8D34-ACF9-4637-96CD-4EECF43F4DF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F3CC4-A6E6-4D6E-B001-DDB0170B0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F3CC4-A6E6-4D6E-B001-DDB0170B04D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4420" y="1556793"/>
            <a:ext cx="907517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</a:rPr>
              <a:t>Тема уроку:</a:t>
            </a:r>
          </a:p>
          <a:p>
            <a:pPr algn="ctr">
              <a:defRPr/>
            </a:pPr>
            <a:r>
              <a:rPr lang="uk-UA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+mn-cs"/>
              </a:rPr>
              <a:t>Роль </a:t>
            </a:r>
            <a:r>
              <a:rPr lang="uk-UA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+mn-cs"/>
              </a:rPr>
              <a:t>вірусів у природі </a:t>
            </a:r>
          </a:p>
          <a:p>
            <a:pPr algn="ctr">
              <a:defRPr/>
            </a:pPr>
            <a:r>
              <a:rPr lang="uk-UA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+mn-cs"/>
              </a:rPr>
              <a:t>та житті людини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Прес-конференція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Як віруси впливають на організм хазяїна?</a:t>
            </a:r>
          </a:p>
          <a:p>
            <a:r>
              <a:rPr lang="uk-UA" dirty="0" smtClean="0"/>
              <a:t>Розкажіть про типи вірусних інфекцій!</a:t>
            </a:r>
          </a:p>
          <a:p>
            <a:r>
              <a:rPr lang="uk-UA" dirty="0" smtClean="0"/>
              <a:t>Як віруси проникають у організм хазяїна?</a:t>
            </a:r>
          </a:p>
          <a:p>
            <a:r>
              <a:rPr lang="uk-UA" dirty="0" smtClean="0"/>
              <a:t>Які існують шляхи передачі вірусних захворювань?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33123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вірусних </a:t>
            </a:r>
            <a:r>
              <a:rPr lang="uk-UA" dirty="0" smtClean="0"/>
              <a:t>інфекцій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Гострі</a:t>
            </a:r>
            <a:endParaRPr lang="ru-RU" dirty="0" smtClean="0"/>
          </a:p>
          <a:p>
            <a:r>
              <a:rPr lang="uk-UA" b="1" dirty="0" smtClean="0"/>
              <a:t>Латентні</a:t>
            </a:r>
            <a:endParaRPr lang="ru-RU" dirty="0" smtClean="0"/>
          </a:p>
          <a:p>
            <a:r>
              <a:rPr lang="uk-UA" b="1" dirty="0" smtClean="0"/>
              <a:t>Хронічні</a:t>
            </a:r>
            <a:endParaRPr lang="ru-RU" dirty="0" smtClean="0"/>
          </a:p>
          <a:p>
            <a:r>
              <a:rPr lang="ru-RU" b="1" dirty="0" err="1" smtClean="0"/>
              <a:t>Повільні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способи</a:t>
            </a:r>
            <a:r>
              <a:rPr lang="ru-RU" b="1" dirty="0" smtClean="0"/>
              <a:t> </a:t>
            </a:r>
            <a:r>
              <a:rPr lang="ru-RU" b="1" dirty="0" err="1" smtClean="0"/>
              <a:t>передачі</a:t>
            </a:r>
            <a:r>
              <a:rPr lang="ru-RU" b="1" dirty="0" smtClean="0"/>
              <a:t> </a:t>
            </a:r>
            <a:r>
              <a:rPr lang="ru-RU" b="1" dirty="0" err="1" smtClean="0"/>
              <a:t>вірусних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Повітряно-крапельний</a:t>
            </a:r>
            <a:r>
              <a:rPr lang="ru-RU" dirty="0" smtClean="0"/>
              <a:t> шлях (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),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грип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їжею</a:t>
            </a:r>
            <a:r>
              <a:rPr lang="ru-RU" dirty="0" smtClean="0"/>
              <a:t> та водою (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травлення</a:t>
            </a:r>
            <a:r>
              <a:rPr lang="ru-RU" dirty="0" smtClean="0"/>
              <a:t>), </a:t>
            </a:r>
            <a:r>
              <a:rPr lang="ru-RU" dirty="0" err="1" smtClean="0"/>
              <a:t>наприклад</a:t>
            </a:r>
            <a:r>
              <a:rPr lang="ru-RU" dirty="0" smtClean="0"/>
              <a:t> гепатит А.</a:t>
            </a:r>
          </a:p>
          <a:p>
            <a:r>
              <a:rPr lang="ru-RU" dirty="0" smtClean="0"/>
              <a:t>Через </a:t>
            </a:r>
            <a:r>
              <a:rPr lang="ru-RU" dirty="0" err="1" smtClean="0"/>
              <a:t>слизові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 (покриви </a:t>
            </a:r>
            <a:r>
              <a:rPr lang="ru-RU" dirty="0" err="1" smtClean="0"/>
              <a:t>тіла</a:t>
            </a:r>
            <a:r>
              <a:rPr lang="ru-RU" dirty="0" smtClean="0"/>
              <a:t>), </a:t>
            </a:r>
            <a:r>
              <a:rPr lang="ru-RU" dirty="0" err="1" smtClean="0"/>
              <a:t>наприклад</a:t>
            </a:r>
            <a:r>
              <a:rPr lang="ru-RU" dirty="0" smtClean="0"/>
              <a:t> герпес.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укусів</a:t>
            </a:r>
            <a:r>
              <a:rPr lang="ru-RU" dirty="0" smtClean="0"/>
              <a:t> членистоногих,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кліщовий</a:t>
            </a:r>
            <a:r>
              <a:rPr lang="ru-RU" dirty="0" smtClean="0"/>
              <a:t> </a:t>
            </a:r>
            <a:r>
              <a:rPr lang="ru-RU" dirty="0" err="1" smtClean="0"/>
              <a:t>енцефаліт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переливання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гепатит В.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нестерильними</a:t>
            </a:r>
            <a:r>
              <a:rPr lang="ru-RU" dirty="0" smtClean="0"/>
              <a:t> </a:t>
            </a:r>
            <a:r>
              <a:rPr lang="ru-RU" dirty="0" err="1" smtClean="0"/>
              <a:t>інструментами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ВІЛ.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*&amp;Vcy;&amp;iukcy;&amp;rcy;&amp;ucy;&amp;scy;&amp;ncy;&amp;iukcy; &amp;khcy;&amp;vcy;&amp;ocy;&amp;rcy;&amp;ocy;&amp;bcy;&amp;icy; &amp;tcy;&amp;vcy;&amp;acy;&amp;rcy;&amp;icy;&amp;ncy;&#10;&amp;CHcy;&amp;ucy;&amp;mcy;&amp;acy; &amp;vcy;&amp;iecy;&amp;lcy;&amp;icy;&amp;kcy;&amp;ocy;&amp;yicy;&#10;&amp;rcy;&amp;ocy;&amp;gcy;&amp;acy;&amp;tcy;&amp;ocy;&amp;yicy; &amp;khcy;&amp;ucy;&amp;dcy;&amp;ocy;&amp;bcy;&amp;icy;&#10;&amp;Scy;&amp;kcy;&amp;acy;&amp;zcy;&amp;Mcy;&amp;iukcy;&amp;kcy;&amp;scy;&amp;ocy;&amp;mcy;&amp;acy;&amp;tcy;&amp;ocy;&amp;zcy;&#10;&amp;kcy;&amp;rcy;&amp;ocy;&amp;lcy;&amp;iukcy;&amp;vcy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48883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7200" b="1" i="1" smtClean="0">
                <a:solidFill>
                  <a:srgbClr val="7030A0"/>
                </a:solidFill>
              </a:rPr>
              <a:t>Пташиний грип</a:t>
            </a:r>
            <a:endParaRPr lang="ru-RU" sz="7200" b="1" i="1" smtClean="0">
              <a:solidFill>
                <a:srgbClr val="7030A0"/>
              </a:solidFill>
            </a:endParaRPr>
          </a:p>
        </p:txBody>
      </p:sp>
      <p:sp>
        <p:nvSpPr>
          <p:cNvPr id="59395" name="Rectangle 3" descr="C:\Users\Павленко\Віруси\birdgripp.jpg"/>
          <p:cNvSpPr>
            <a:spLocks noChangeArrowheads="1"/>
          </p:cNvSpPr>
          <p:nvPr/>
        </p:nvSpPr>
        <p:spPr bwMode="auto">
          <a:xfrm>
            <a:off x="250825" y="1268413"/>
            <a:ext cx="2819400" cy="23622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9396" name="Rectangle 4" descr="C:\Users\Павленко\Віруси\дядя.jpg"/>
          <p:cNvSpPr>
            <a:spLocks noChangeArrowheads="1"/>
          </p:cNvSpPr>
          <p:nvPr/>
        </p:nvSpPr>
        <p:spPr bwMode="auto">
          <a:xfrm>
            <a:off x="6400800" y="1295400"/>
            <a:ext cx="2590800" cy="2362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9397" name="Rectangle 5" descr="C:\Users\Павленко\Віруси\ПТИЧИЙ.jpg"/>
          <p:cNvSpPr>
            <a:spLocks noChangeArrowheads="1"/>
          </p:cNvSpPr>
          <p:nvPr/>
        </p:nvSpPr>
        <p:spPr bwMode="auto">
          <a:xfrm>
            <a:off x="838200" y="4267200"/>
            <a:ext cx="3505200" cy="2362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9398" name="Rectangle 6" descr="C:\Users\Павленко\Віруси\кур.jpg"/>
          <p:cNvSpPr>
            <a:spLocks noChangeArrowheads="1"/>
          </p:cNvSpPr>
          <p:nvPr/>
        </p:nvSpPr>
        <p:spPr bwMode="auto">
          <a:xfrm>
            <a:off x="3492500" y="1341438"/>
            <a:ext cx="2667000" cy="23622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9399" name="Rectangle 7" descr="C:\Users\Павленко\Віруси\курочки.jpg"/>
          <p:cNvSpPr>
            <a:spLocks noChangeArrowheads="1"/>
          </p:cNvSpPr>
          <p:nvPr/>
        </p:nvSpPr>
        <p:spPr bwMode="auto">
          <a:xfrm>
            <a:off x="5257800" y="4267200"/>
            <a:ext cx="3352800" cy="2362200"/>
          </a:xfrm>
          <a:prstGeom prst="rect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animBg="1"/>
      <p:bldP spid="59396" grpId="0" animBg="1"/>
      <p:bldP spid="59397" grpId="0" animBg="1"/>
      <p:bldP spid="59398" grpId="0" animBg="1"/>
      <p:bldP spid="593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</a:rPr>
              <a:t>Віруси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викликають</a:t>
            </a:r>
            <a:r>
              <a:rPr lang="ru-RU" sz="3100" b="1" dirty="0" smtClean="0">
                <a:latin typeface="Times New Roman" pitchFamily="18" charset="0"/>
              </a:rPr>
              <a:t> у </a:t>
            </a:r>
            <a:r>
              <a:rPr lang="ru-RU" sz="3100" b="1" dirty="0" err="1" smtClean="0">
                <a:latin typeface="Times New Roman" pitchFamily="18" charset="0"/>
              </a:rPr>
              <a:t>рослин</a:t>
            </a:r>
            <a:r>
              <a:rPr lang="ru-RU" sz="3100" b="1" dirty="0" smtClean="0">
                <a:latin typeface="Times New Roman" pitchFamily="18" charset="0"/>
              </a:rPr>
              <a:t> - </a:t>
            </a:r>
            <a:r>
              <a:rPr lang="ru-RU" sz="3100" b="1" dirty="0" err="1" smtClean="0">
                <a:latin typeface="Times New Roman" pitchFamily="18" charset="0"/>
              </a:rPr>
              <a:t>мозаїку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чи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інші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зміни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забарвлення</a:t>
            </a:r>
            <a:r>
              <a:rPr lang="ru-RU" sz="3100" b="1" dirty="0" smtClean="0">
                <a:latin typeface="Times New Roman" pitchFamily="18" charset="0"/>
              </a:rPr>
              <a:t>  </a:t>
            </a:r>
            <a:r>
              <a:rPr lang="ru-RU" sz="3100" b="1" dirty="0" err="1" smtClean="0">
                <a:latin typeface="Times New Roman" pitchFamily="18" charset="0"/>
              </a:rPr>
              <a:t>листків</a:t>
            </a:r>
            <a:r>
              <a:rPr lang="ru-RU" sz="3100" b="1" dirty="0" smtClean="0">
                <a:latin typeface="Times New Roman" pitchFamily="18" charset="0"/>
              </a:rPr>
              <a:t>, </a:t>
            </a:r>
            <a:r>
              <a:rPr lang="ru-RU" sz="3100" b="1" dirty="0" err="1" smtClean="0">
                <a:latin typeface="Times New Roman" pitchFamily="18" charset="0"/>
              </a:rPr>
              <a:t>чи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квіток</a:t>
            </a:r>
            <a:r>
              <a:rPr lang="ru-RU" sz="3100" b="1" dirty="0" smtClean="0">
                <a:latin typeface="Times New Roman" pitchFamily="18" charset="0"/>
              </a:rPr>
              <a:t>, </a:t>
            </a:r>
            <a:r>
              <a:rPr lang="ru-RU" sz="3100" b="1" dirty="0" err="1" smtClean="0">
                <a:latin typeface="Times New Roman" pitchFamily="18" charset="0"/>
              </a:rPr>
              <a:t>кучерявість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листків</a:t>
            </a:r>
            <a:r>
              <a:rPr lang="ru-RU" sz="3100" b="1" dirty="0" smtClean="0">
                <a:latin typeface="Times New Roman" pitchFamily="18" charset="0"/>
              </a:rPr>
              <a:t> та </a:t>
            </a:r>
            <a:r>
              <a:rPr lang="ru-RU" sz="3100" b="1" dirty="0" err="1" smtClean="0">
                <a:latin typeface="Times New Roman" pitchFamily="18" charset="0"/>
              </a:rPr>
              <a:t>інші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зміни</a:t>
            </a:r>
            <a:r>
              <a:rPr lang="ru-RU" sz="3100" b="1" dirty="0" smtClean="0">
                <a:latin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</a:rPr>
              <a:t>форми</a:t>
            </a:r>
            <a:r>
              <a:rPr lang="ru-RU" sz="3100" b="1" dirty="0" smtClean="0">
                <a:latin typeface="Times New Roman" pitchFamily="18" charset="0"/>
              </a:rPr>
              <a:t>, </a:t>
            </a:r>
            <a:r>
              <a:rPr lang="ru-RU" sz="3100" b="1" dirty="0" err="1" smtClean="0">
                <a:latin typeface="Times New Roman" pitchFamily="18" charset="0"/>
              </a:rPr>
              <a:t>карликовість</a:t>
            </a:r>
            <a:r>
              <a:rPr lang="ru-RU" sz="3100" b="1" dirty="0" smtClean="0">
                <a:latin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6" name="Содержимое 5" descr="-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8763" y="1935163"/>
            <a:ext cx="584647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Бактеріофаг – вірус бактерій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8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5231"/>
            <a:ext cx="4040188" cy="3725251"/>
          </a:xfrm>
        </p:spPr>
      </p:pic>
      <p:pic>
        <p:nvPicPr>
          <p:cNvPr id="9" name="Содержимое 8" descr="imagesз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293096"/>
            <a:ext cx="4176464" cy="2146548"/>
          </a:xfrm>
        </p:spPr>
      </p:pic>
      <p:pic>
        <p:nvPicPr>
          <p:cNvPr id="32770" name="Picture 2" descr="http://www.bacteriofag.ru/upload/iblock/d85/d85f3e05792b061aa0d89e3e8c4b31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4248472" cy="237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/>
              <a:t>Досить</a:t>
            </a:r>
            <a:r>
              <a:rPr lang="ru-RU" sz="3100" dirty="0" smtClean="0"/>
              <a:t> часто </a:t>
            </a:r>
            <a:r>
              <a:rPr lang="ru-RU" sz="3100" dirty="0" err="1" smtClean="0"/>
              <a:t>виникають</a:t>
            </a:r>
            <a:r>
              <a:rPr lang="ru-RU" sz="3100" dirty="0" smtClean="0"/>
              <a:t> </a:t>
            </a:r>
            <a:r>
              <a:rPr lang="ru-RU" sz="3100" dirty="0" err="1" smtClean="0"/>
              <a:t>сприятливі</a:t>
            </a:r>
            <a:r>
              <a:rPr lang="ru-RU" sz="3100" dirty="0" smtClean="0"/>
              <a:t> </a:t>
            </a:r>
            <a:r>
              <a:rPr lang="ru-RU" sz="3100" dirty="0" err="1" smtClean="0"/>
              <a:t>умови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для </a:t>
            </a:r>
            <a:r>
              <a:rPr lang="ru-RU" sz="3100" dirty="0" err="1" smtClean="0"/>
              <a:t>поширення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вірусів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призводить</a:t>
            </a:r>
            <a:r>
              <a:rPr lang="ru-RU" sz="3100" dirty="0" smtClean="0"/>
              <a:t> до </a:t>
            </a:r>
            <a:r>
              <a:rPr lang="ru-RU" sz="3100" dirty="0" err="1" smtClean="0"/>
              <a:t>спалахів</a:t>
            </a:r>
            <a:r>
              <a:rPr lang="ru-RU" sz="3100" dirty="0" smtClean="0"/>
              <a:t> </a:t>
            </a:r>
            <a:r>
              <a:rPr lang="ru-RU" sz="3100" dirty="0" err="1" smtClean="0"/>
              <a:t>епідемій</a:t>
            </a:r>
            <a:r>
              <a:rPr lang="ru-RU" sz="3100" dirty="0" smtClean="0"/>
              <a:t> </a:t>
            </a:r>
            <a:r>
              <a:rPr lang="ru-RU" sz="3100" dirty="0" err="1" smtClean="0"/>
              <a:t>інфекційних</a:t>
            </a:r>
            <a:r>
              <a:rPr lang="ru-RU" sz="3100" dirty="0" smtClean="0"/>
              <a:t> </a:t>
            </a:r>
            <a:r>
              <a:rPr lang="ru-RU" sz="3100" dirty="0" err="1" smtClean="0"/>
              <a:t>захворювань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>У </a:t>
            </a:r>
            <a:r>
              <a:rPr lang="ru-RU" sz="3100" dirty="0" err="1" smtClean="0"/>
              <a:t>зошит</a:t>
            </a:r>
            <a:r>
              <a:rPr lang="ru-RU" sz="3100" dirty="0" smtClean="0"/>
              <a:t>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i="1" dirty="0" err="1" smtClean="0">
                <a:solidFill>
                  <a:srgbClr val="C00000"/>
                </a:solidFill>
              </a:rPr>
              <a:t>Епідемія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r>
              <a:rPr lang="ru-RU" sz="3600" i="1" dirty="0" smtClean="0"/>
              <a:t>— </a:t>
            </a:r>
            <a:r>
              <a:rPr lang="ru-RU" sz="3600" i="1" dirty="0" err="1" smtClean="0"/>
              <a:t>масове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поширення</a:t>
            </a:r>
            <a:r>
              <a:rPr lang="ru-RU" sz="3600" i="1" dirty="0" smtClean="0"/>
              <a:t> в </a:t>
            </a:r>
            <a:r>
              <a:rPr lang="ru-RU" sz="3600" i="1" dirty="0" err="1" smtClean="0"/>
              <a:t>певній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місце</a:t>
            </a:r>
            <a:r>
              <a:rPr lang="ru-RU" sz="3600" dirty="0" err="1" smtClean="0"/>
              <a:t>вості</a:t>
            </a:r>
            <a:r>
              <a:rPr lang="ru-RU" sz="3600" dirty="0" smtClean="0"/>
              <a:t> того </a:t>
            </a:r>
            <a:r>
              <a:rPr lang="ru-RU" sz="3600" dirty="0" err="1" smtClean="0"/>
              <a:t>чи</a:t>
            </a:r>
            <a:r>
              <a:rPr lang="ru-RU" sz="3600" dirty="0" smtClean="0"/>
              <a:t> </a:t>
            </a:r>
            <a:r>
              <a:rPr lang="ru-RU" sz="3600" dirty="0" err="1" smtClean="0"/>
              <a:t>іншого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захворювання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err="1" smtClean="0">
                <a:solidFill>
                  <a:srgbClr val="C00000"/>
                </a:solidFill>
              </a:rPr>
              <a:t>Епідеміологія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r>
              <a:rPr lang="ru-RU" sz="3600" i="1" dirty="0" smtClean="0"/>
              <a:t>— наука, яка </a:t>
            </a:r>
            <a:r>
              <a:rPr lang="ru-RU" sz="3600" i="1" dirty="0" err="1" smtClean="0"/>
              <a:t>досліджує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виник</a:t>
            </a:r>
            <a:r>
              <a:rPr lang="ru-RU" sz="3600" i="1" dirty="0" smtClean="0"/>
              <a:t>-</a:t>
            </a:r>
            <a:br>
              <a:rPr lang="ru-RU" sz="3600" i="1" dirty="0" smtClean="0"/>
            </a:br>
            <a:r>
              <a:rPr lang="ru-RU" sz="3600" dirty="0" err="1" smtClean="0"/>
              <a:t>нення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поширення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інфекційних</a:t>
            </a:r>
            <a:r>
              <a:rPr lang="ru-RU" sz="3600" dirty="0" smtClean="0"/>
              <a:t> хвороб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застосовує</a:t>
            </a:r>
            <a:r>
              <a:rPr lang="ru-RU" sz="3600" dirty="0" smtClean="0"/>
              <a:t> </a:t>
            </a:r>
            <a:r>
              <a:rPr lang="ru-RU" sz="3600" dirty="0" err="1" smtClean="0"/>
              <a:t>отримані</a:t>
            </a:r>
            <a:r>
              <a:rPr lang="ru-RU" sz="3600" dirty="0" smtClean="0"/>
              <a:t> </a:t>
            </a:r>
            <a:r>
              <a:rPr lang="ru-RU" sz="3600" dirty="0" err="1" smtClean="0"/>
              <a:t>знання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боротьби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ними.</a:t>
            </a:r>
            <a:br>
              <a:rPr lang="ru-RU" sz="36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Значний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внесок</a:t>
            </a:r>
            <a:r>
              <a:rPr lang="ru-RU" sz="3200" dirty="0" smtClean="0"/>
              <a:t> у </a:t>
            </a:r>
            <a:r>
              <a:rPr lang="ru-RU" sz="3200" dirty="0" err="1" smtClean="0"/>
              <a:t>розвиток</a:t>
            </a:r>
            <a:r>
              <a:rPr lang="ru-RU" sz="3200" dirty="0" smtClean="0"/>
              <a:t> </a:t>
            </a:r>
            <a:r>
              <a:rPr lang="ru-RU" sz="3200" dirty="0" err="1" smtClean="0"/>
              <a:t>епідеміології</a:t>
            </a:r>
            <a:r>
              <a:rPr lang="ru-RU" sz="3200" dirty="0" smtClean="0"/>
              <a:t> </a:t>
            </a:r>
            <a:r>
              <a:rPr lang="ru-RU" sz="3200" dirty="0" err="1" smtClean="0"/>
              <a:t>зробив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відомий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український</a:t>
            </a:r>
            <a:r>
              <a:rPr lang="ru-RU" sz="3200" dirty="0" smtClean="0"/>
              <a:t> учений</a:t>
            </a:r>
            <a:br>
              <a:rPr lang="ru-RU" sz="3200" dirty="0" smtClean="0"/>
            </a:br>
            <a:r>
              <a:rPr lang="ru-RU" sz="3200" dirty="0" smtClean="0"/>
              <a:t> Данило  </a:t>
            </a:r>
            <a:r>
              <a:rPr lang="ru-RU" sz="3200" dirty="0" err="1" smtClean="0"/>
              <a:t>Кирилович</a:t>
            </a:r>
            <a:r>
              <a:rPr lang="ru-RU" sz="3200" dirty="0" smtClean="0"/>
              <a:t> </a:t>
            </a:r>
            <a:r>
              <a:rPr lang="ru-RU" sz="3200" dirty="0" err="1" smtClean="0"/>
              <a:t>Заболотний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6" name="Содержимое 5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492896"/>
            <a:ext cx="5760639" cy="3600400"/>
          </a:xfrm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05800" cy="546121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C00000"/>
                </a:solidFill>
              </a:rPr>
              <a:t>1 березня - Всесвітній день імунітету.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День обраний невипадково, адже саме на початку весни проблеми, пов'язані з ослабленням функцій імунної системи, виражені особливо яскраво.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План уроку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uk-UA" sz="2800" b="1" i="1" dirty="0" smtClean="0"/>
              <a:t>Епідемії людства</a:t>
            </a:r>
            <a:endParaRPr lang="ru-RU" sz="2800" b="1" i="1" dirty="0" smtClean="0"/>
          </a:p>
          <a:p>
            <a:pPr lvl="2"/>
            <a:r>
              <a:rPr lang="uk-UA" sz="2800" b="1" i="1" dirty="0" smtClean="0"/>
              <a:t>Конференція з лікарями та науковцями</a:t>
            </a:r>
            <a:endParaRPr lang="ru-RU" sz="2800" b="1" i="1" dirty="0" smtClean="0"/>
          </a:p>
          <a:p>
            <a:pPr lvl="2"/>
            <a:r>
              <a:rPr lang="uk-UA" sz="2800" b="1" i="1" dirty="0" smtClean="0"/>
              <a:t>Імунітет - сукупність захисних механізмів</a:t>
            </a:r>
            <a:endParaRPr lang="ru-RU" sz="2800" b="1" i="1" dirty="0" smtClean="0"/>
          </a:p>
          <a:p>
            <a:pPr lvl="2"/>
            <a:r>
              <a:rPr lang="uk-UA" sz="2800" b="1" i="1" dirty="0" smtClean="0"/>
              <a:t>Віруси тварин, рослин та бактерій</a:t>
            </a:r>
            <a:endParaRPr lang="ru-RU" sz="2800" b="1" i="1" dirty="0" smtClean="0"/>
          </a:p>
          <a:p>
            <a:pPr lvl="2"/>
            <a:r>
              <a:rPr lang="uk-UA" sz="2800" b="1" i="1" dirty="0" smtClean="0"/>
              <a:t>Шляхи боротьби з вірусними інфекціями</a:t>
            </a:r>
            <a:endParaRPr lang="ru-RU" sz="2800" b="1" i="1" dirty="0" smtClean="0"/>
          </a:p>
          <a:p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dirty="0" smtClean="0">
                <a:solidFill>
                  <a:srgbClr val="C00000"/>
                </a:solidFill>
              </a:rPr>
              <a:t>Імунітет </a:t>
            </a:r>
            <a:r>
              <a:rPr lang="uk-UA" sz="4000" dirty="0" smtClean="0"/>
              <a:t>(лат. </a:t>
            </a:r>
            <a:r>
              <a:rPr lang="uk-UA" sz="4000" dirty="0" err="1" smtClean="0"/>
              <a:t>Immunitas</a:t>
            </a:r>
            <a:r>
              <a:rPr lang="uk-UA" sz="4000" dirty="0" smtClean="0"/>
              <a:t> - звільнення, позбавлення від чого-небудь) - це здатність імунної системи рятувати організм від генетично чужорідних об'єктів.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174874"/>
            <a:ext cx="4041775" cy="14701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573015"/>
            <a:ext cx="4040188" cy="2553147"/>
          </a:xfrm>
        </p:spPr>
        <p:txBody>
          <a:bodyPr/>
          <a:lstStyle/>
          <a:p>
            <a:r>
              <a:rPr lang="uk-UA" b="1" dirty="0" smtClean="0"/>
              <a:t>вроджений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573017"/>
            <a:ext cx="4041775" cy="2553146"/>
          </a:xfrm>
        </p:spPr>
        <p:txBody>
          <a:bodyPr/>
          <a:lstStyle/>
          <a:p>
            <a:r>
              <a:rPr lang="uk-UA" b="1" dirty="0" smtClean="0"/>
              <a:t>Адаптивний (набутий, специфічний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Створіть пари</a:t>
            </a:r>
          </a:p>
        </p:txBody>
      </p:sp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611188" y="1484313"/>
            <a:ext cx="8229600" cy="4525962"/>
          </a:xfrm>
        </p:spPr>
        <p:txBody>
          <a:bodyPr/>
          <a:lstStyle/>
          <a:p>
            <a:pPr eaLnBrk="1" hangingPunct="1"/>
            <a:endParaRPr lang="uk-UA" dirty="0" smtClean="0"/>
          </a:p>
          <a:p>
            <a:pPr eaLnBrk="1" hangingPunct="1"/>
            <a:r>
              <a:rPr lang="uk-UA" dirty="0" smtClean="0"/>
              <a:t>1.ВІЛ;                                         а) людина;                          </a:t>
            </a:r>
          </a:p>
          <a:p>
            <a:pPr eaLnBrk="1" hangingPunct="1"/>
            <a:r>
              <a:rPr lang="uk-UA" dirty="0" smtClean="0"/>
              <a:t>2. Бактеріофаг;                        б) гриби;                                                      </a:t>
            </a:r>
          </a:p>
          <a:p>
            <a:pPr eaLnBrk="1" hangingPunct="1"/>
            <a:r>
              <a:rPr lang="uk-UA" dirty="0" smtClean="0"/>
              <a:t>3.Віруси, що спричинюють   в) рослини;</a:t>
            </a:r>
          </a:p>
          <a:p>
            <a:pPr eaLnBrk="1" hangingPunct="1">
              <a:buFont typeface="Arial" charset="0"/>
              <a:buNone/>
            </a:pPr>
            <a:r>
              <a:rPr lang="uk-UA" dirty="0" smtClean="0"/>
              <a:t>    мозаїки;                                     г) тварини;                </a:t>
            </a:r>
          </a:p>
          <a:p>
            <a:pPr eaLnBrk="1" hangingPunct="1"/>
            <a:r>
              <a:rPr lang="uk-UA" dirty="0" smtClean="0"/>
              <a:t>4.Вірус </a:t>
            </a:r>
            <a:r>
              <a:rPr lang="uk-UA" dirty="0" err="1" smtClean="0"/>
              <a:t>герпесу</a:t>
            </a:r>
            <a:r>
              <a:rPr lang="uk-UA" dirty="0" smtClean="0"/>
              <a:t>.                        д) бактерії.                                                                                                                                                                         </a:t>
            </a:r>
          </a:p>
          <a:p>
            <a:pPr eaLnBrk="1" hangingPunct="1"/>
            <a:endParaRPr lang="uk-UA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D5E56-96C1-4861-BEA9-8229C0CC793F}" type="datetime1">
              <a:rPr lang="ru-RU" smtClean="0"/>
              <a:pPr>
                <a:defRPr/>
              </a:pPr>
              <a:t>29.02.2016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B67EB-A685-4034-9C6E-E9219330C6D1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Обміняємося думками.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Висловіть свою думку про заходи профілактики вірусних захворювань.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Згадайте: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епідемія</a:t>
            </a:r>
            <a:r>
              <a:rPr lang="ru-RU" dirty="0" smtClean="0"/>
              <a:t>?</a:t>
            </a:r>
          </a:p>
          <a:p>
            <a:r>
              <a:rPr lang="ru-RU" dirty="0" smtClean="0"/>
              <a:t>2. Яка наука </a:t>
            </a:r>
            <a:r>
              <a:rPr lang="ru-RU" dirty="0" err="1" smtClean="0"/>
              <a:t>досліджує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поширен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ня</a:t>
            </a:r>
            <a:r>
              <a:rPr lang="ru-RU" dirty="0" smtClean="0"/>
              <a:t> </a:t>
            </a:r>
            <a:r>
              <a:rPr lang="ru-RU" dirty="0" err="1" smtClean="0"/>
              <a:t>інфекційних</a:t>
            </a:r>
            <a:r>
              <a:rPr lang="ru-RU" dirty="0" smtClean="0"/>
              <a:t> хвороб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застосовує</a:t>
            </a:r>
            <a:r>
              <a:rPr lang="ru-RU" dirty="0" smtClean="0"/>
              <a:t> </a:t>
            </a:r>
            <a:r>
              <a:rPr lang="ru-RU" dirty="0" err="1" smtClean="0"/>
              <a:t>отримані</a:t>
            </a:r>
            <a:endParaRPr lang="ru-RU" dirty="0" smtClean="0"/>
          </a:p>
          <a:p>
            <a:r>
              <a:rPr lang="ru-RU" dirty="0" err="1" smtClean="0"/>
              <a:t>знання</a:t>
            </a:r>
            <a:r>
              <a:rPr lang="ru-RU" dirty="0" smtClean="0"/>
              <a:t> для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ними?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Наведіть</a:t>
            </a:r>
            <a:r>
              <a:rPr lang="ru-RU" dirty="0" smtClean="0"/>
              <a:t> </a:t>
            </a:r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вірусів</a:t>
            </a:r>
            <a:r>
              <a:rPr lang="ru-RU" dirty="0" smtClean="0"/>
              <a:t>, </a:t>
            </a:r>
            <a:r>
              <a:rPr lang="ru-RU" dirty="0" err="1" smtClean="0"/>
              <a:t>небезпечних</a:t>
            </a:r>
            <a:r>
              <a:rPr lang="ru-RU" dirty="0" smtClean="0"/>
              <a:t> для</a:t>
            </a:r>
          </a:p>
          <a:p>
            <a:r>
              <a:rPr lang="uk-UA" dirty="0" smtClean="0"/>
              <a:t>л</a:t>
            </a:r>
            <a:r>
              <a:rPr lang="ru-RU" dirty="0" err="1" smtClean="0"/>
              <a:t>юдини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8000" smtClean="0">
                <a:solidFill>
                  <a:srgbClr val="7030A0"/>
                </a:solidFill>
              </a:rPr>
              <a:t>Віруси</a:t>
            </a:r>
          </a:p>
        </p:txBody>
      </p:sp>
      <p:sp>
        <p:nvSpPr>
          <p:cNvPr id="55298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uk-UA" sz="4000" dirty="0" smtClean="0">
                <a:solidFill>
                  <a:srgbClr val="7030A0"/>
                </a:solidFill>
              </a:rPr>
              <a:t>   Домашнє завдання</a:t>
            </a:r>
          </a:p>
          <a:p>
            <a:pPr eaLnBrk="1" hangingPunct="1"/>
            <a:r>
              <a:rPr lang="uk-UA" dirty="0" smtClean="0"/>
              <a:t>Вивчити § 32, </a:t>
            </a:r>
          </a:p>
          <a:p>
            <a:pPr eaLnBrk="1" hangingPunct="1"/>
            <a:r>
              <a:rPr lang="uk-UA" dirty="0" smtClean="0"/>
              <a:t>Створити пам’ятки    «Шляхи запобігання ураження вірусами</a:t>
            </a:r>
            <a:r>
              <a:rPr lang="uk-UA" dirty="0" smtClean="0"/>
              <a:t>»</a:t>
            </a:r>
          </a:p>
          <a:p>
            <a:pPr eaLnBrk="1" hangingPunct="1"/>
            <a:endParaRPr lang="uk-UA" dirty="0" smtClean="0"/>
          </a:p>
          <a:p>
            <a:pPr eaLnBrk="1" hangingPunct="1">
              <a:buNone/>
            </a:pPr>
            <a:r>
              <a:rPr lang="uk-UA" dirty="0" smtClean="0"/>
              <a:t>ДЯКУЮ ЗА УВАГУ ТА СПІВПРАЦЮ!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  <p:pic>
        <p:nvPicPr>
          <p:cNvPr id="55299" name="Picture 3" descr="C:\Users\Светлана\Downloads\pos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4543" y="2161468"/>
            <a:ext cx="3665913" cy="3952702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547664" y="5229201"/>
            <a:ext cx="2133600" cy="720079"/>
          </a:xfrm>
        </p:spPr>
        <p:txBody>
          <a:bodyPr/>
          <a:lstStyle/>
          <a:p>
            <a:pPr>
              <a:defRPr/>
            </a:pPr>
            <a:fld id="{AE7C6362-8485-4FFD-800A-5072FE50F057}" type="datetime1">
              <a:rPr lang="ru-RU" smtClean="0"/>
              <a:pPr>
                <a:defRPr/>
              </a:pPr>
              <a:t>29.02.2016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97936-05EE-486B-A989-9382288AD029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55302" name="Текст 2"/>
          <p:cNvSpPr>
            <a:spLocks noGrp="1"/>
          </p:cNvSpPr>
          <p:nvPr>
            <p:ph type="body" idx="4294967295"/>
          </p:nvPr>
        </p:nvSpPr>
        <p:spPr>
          <a:xfrm>
            <a:off x="0" y="2128838"/>
            <a:ext cx="4040188" cy="46037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</p:txBody>
      </p:sp>
      <p:sp>
        <p:nvSpPr>
          <p:cNvPr id="55303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844675"/>
            <a:ext cx="4041775" cy="79216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uk-UA" sz="4400" smtClean="0">
                <a:solidFill>
                  <a:srgbClr val="7030A0"/>
                </a:solidFill>
              </a:rPr>
              <a:t>Будьте здорові!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 rot="-1001955">
            <a:off x="336550" y="696913"/>
            <a:ext cx="7777163" cy="30876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4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МОЗКОВИЙ ШТУРМ</a:t>
            </a:r>
          </a:p>
        </p:txBody>
      </p:sp>
      <p:pic>
        <p:nvPicPr>
          <p:cNvPr id="20482" name="Picture 5" descr="учени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709988"/>
            <a:ext cx="48958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>
                <a:solidFill>
                  <a:srgbClr val="7030A0"/>
                </a:solidFill>
              </a:rPr>
              <a:t/>
            </a:r>
            <a:br>
              <a:rPr lang="en-US" sz="7200" dirty="0" smtClean="0">
                <a:solidFill>
                  <a:srgbClr val="7030A0"/>
                </a:solidFill>
              </a:rPr>
            </a:br>
            <a:r>
              <a:rPr lang="en-US" sz="7200" dirty="0" smtClean="0">
                <a:solidFill>
                  <a:srgbClr val="7030A0"/>
                </a:solidFill>
              </a:rPr>
              <a:t/>
            </a:r>
            <a:br>
              <a:rPr lang="en-US" sz="7200" dirty="0" smtClean="0">
                <a:solidFill>
                  <a:srgbClr val="7030A0"/>
                </a:solidFill>
              </a:rPr>
            </a:br>
            <a:r>
              <a:rPr lang="uk-UA" sz="7200" dirty="0" smtClean="0">
                <a:solidFill>
                  <a:srgbClr val="7030A0"/>
                </a:solidFill>
              </a:rPr>
              <a:t>Біологічний диктант</a:t>
            </a:r>
            <a:r>
              <a:rPr lang="en-US" sz="7200" dirty="0" smtClean="0">
                <a:solidFill>
                  <a:srgbClr val="7030A0"/>
                </a:solidFill>
              </a:rPr>
              <a:t/>
            </a:r>
            <a:br>
              <a:rPr lang="en-US" sz="7200" dirty="0" smtClean="0">
                <a:solidFill>
                  <a:srgbClr val="7030A0"/>
                </a:solidFill>
              </a:rPr>
            </a:br>
            <a:r>
              <a:rPr lang="uk-UA" sz="7200" dirty="0" smtClean="0">
                <a:solidFill>
                  <a:srgbClr val="7030A0"/>
                </a:solidFill>
              </a:rPr>
              <a:t>Закінчити </a:t>
            </a:r>
            <a:r>
              <a:rPr lang="uk-UA" sz="7200" dirty="0" smtClean="0">
                <a:solidFill>
                  <a:srgbClr val="7030A0"/>
                </a:solidFill>
              </a:rPr>
              <a:t>речення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marL="457200" indent="-457200" eaLnBrk="1" hangingPunct="1">
              <a:buFont typeface="Arial" charset="0"/>
              <a:buNone/>
            </a:pPr>
            <a:endParaRPr lang="uk-UA" sz="2400" dirty="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uk-UA" sz="2400" b="1" dirty="0" smtClean="0"/>
              <a:t>До неклітинних форм життя належать …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uk-UA" sz="2400" b="1" dirty="0" smtClean="0"/>
              <a:t>Наука, що вивчає віруси …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uk-UA" sz="2400" b="1" dirty="0" smtClean="0"/>
              <a:t>Існування вірусів довів …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uk-UA" sz="2400" b="1" dirty="0" smtClean="0"/>
              <a:t>Віруси було відкрито у … році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uk-UA" sz="2400" b="1" dirty="0" smtClean="0"/>
              <a:t> Чи необхідно вірусам харчування?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uk-UA" sz="2400" b="1" dirty="0" smtClean="0"/>
              <a:t>Білкова оболонка вірусів називається …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uk-UA" sz="2400" b="1" dirty="0" smtClean="0"/>
              <a:t>Віруси мають розміри …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uk-UA" sz="2400" b="1" dirty="0" smtClean="0"/>
              <a:t>Чинники спадковості, розміщені в клітинах поза хромосомами …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uk-UA" sz="2400" dirty="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uk-UA" sz="2400" dirty="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uk-UA" sz="2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D5E56-96C1-4861-BEA9-8229C0CC793F}" type="datetime1">
              <a:rPr lang="ru-RU" smtClean="0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5AA36-1518-4247-9517-0EAD342BC08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sz="7200" smtClean="0">
                <a:solidFill>
                  <a:srgbClr val="7030A0"/>
                </a:solidFill>
              </a:rPr>
              <a:t>Правильні відповіді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b="1" dirty="0" smtClean="0"/>
              <a:t>Віруси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b="1" dirty="0" smtClean="0"/>
              <a:t> Вірусологія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b="1" dirty="0" smtClean="0"/>
              <a:t>Д.Івановський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b="1" dirty="0" smtClean="0"/>
              <a:t>1892 рік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b="1" dirty="0" smtClean="0"/>
              <a:t>Харчування не потрібно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b="1" dirty="0" err="1" smtClean="0"/>
              <a:t>Капсид</a:t>
            </a:r>
            <a:endParaRPr lang="uk-UA" b="1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b="1" dirty="0" smtClean="0"/>
              <a:t> Від 20 до 300 </a:t>
            </a:r>
            <a:r>
              <a:rPr lang="uk-UA" b="1" dirty="0" err="1" smtClean="0"/>
              <a:t>нм</a:t>
            </a:r>
            <a:endParaRPr lang="uk-UA" b="1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b="1" dirty="0" err="1" smtClean="0"/>
              <a:t>Плазміди</a:t>
            </a:r>
            <a:endParaRPr lang="uk-UA" b="1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uk-UA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uk-UA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uk-UA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D5E56-96C1-4861-BEA9-8229C0CC793F}" type="datetime1">
              <a:rPr lang="ru-RU" smtClean="0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0417E-A7C4-49E2-A9EE-CCAA7DF1E3C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D5E56-96C1-4861-BEA9-8229C0CC793F}" type="datetime1">
              <a:rPr lang="ru-RU" smtClean="0"/>
              <a:pPr>
                <a:defRPr/>
              </a:pPr>
              <a:t>29.02.2016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2CA03-5FAE-4BC7-98D6-828CC36E751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3555" name="Picture 2" descr="C:\Users\Светлана\Downloads\Tuthankhamun-m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88913"/>
            <a:ext cx="568801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Vcy;&amp;iukcy;&amp;rcy;&amp;ucy;&amp;scy; &amp;kcy;&amp;ocy;&amp;rcy;&amp;ucy; &amp;Vcy;&amp;iukcy;&amp;rcy;&amp;ucy;&amp;scy; &amp;gcy;&amp;rcy;&amp;icy;&amp;pcy;&amp;ucy; &amp;Vcy;&amp;iukcy;&amp;rcy;&amp;ucy;&amp;scy; &amp;vcy;&amp;iukcy;&amp;tcy;&amp;rcy;&amp;yacy;&amp;ncy;&amp;kcy;&amp;icy;&#10;&amp;Vcy;&amp;iukcy;&amp;rcy;&amp;ucy;&amp;scy; &amp;iukcy;&amp;mcy;&amp;ucy;&amp;ncy;&amp;ocy;&amp;dcy;&amp;iecy;&amp;fcy;&amp;iukcy;&amp;tscy;&amp;icy;&amp;tcy;&amp;ucy; &amp;lcy;&amp;yucy;&amp;dcy;&amp;icy;&amp;ncy;&amp;icy;&#10;&amp;Bcy;&amp;acy;&amp;kcy;&amp;tcy;&amp;iecy;&amp;rcy;&amp;iukcy;&amp;ocy;&amp;fcy;&amp;acy;&amp;gcy; &amp;Vcy;&amp;iukcy;&amp;rcy;&amp;ucy;&amp;scy; &amp;tcy;&amp;yucy;&amp;tcy;&amp;yucy;&amp;ncy;&amp;ocy;&amp;vcy;&amp;ocy;&amp;yicy;&#10;&amp;mcy;&amp;ocy;&amp;zcy;&amp;acy;&amp;yicy;&amp;kcy;&amp;icy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305800" cy="2016224"/>
          </a:xfrm>
        </p:spPr>
        <p:txBody>
          <a:bodyPr>
            <a:normAutofit/>
          </a:bodyPr>
          <a:lstStyle/>
          <a:p>
            <a:pPr lvl="2" algn="ctr"/>
            <a:r>
              <a:rPr lang="uk-UA" sz="4800" b="1" dirty="0" smtClean="0"/>
              <a:t>Епідемії людства</a:t>
            </a:r>
            <a:endParaRPr lang="ru-RU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11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Інфекція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захворювання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, яке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передається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людини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людини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Причиною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виникнення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інфекції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можуть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бути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віруси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612</TotalTime>
  <Words>339</Words>
  <Application>Microsoft Office PowerPoint</Application>
  <PresentationFormat>Экран (4:3)</PresentationFormat>
  <Paragraphs>100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План уроку</vt:lpstr>
      <vt:lpstr>Слайд 3</vt:lpstr>
      <vt:lpstr>  Біологічний диктант Закінчити речення</vt:lpstr>
      <vt:lpstr>Правильні відповіді</vt:lpstr>
      <vt:lpstr>Слайд 6</vt:lpstr>
      <vt:lpstr>Слайд 7</vt:lpstr>
      <vt:lpstr>Епідемії людства</vt:lpstr>
      <vt:lpstr>     Інфекція — захворювання, яке передається від людини до людини.  Причиною виникнення інфекції можуть бути віруси. </vt:lpstr>
      <vt:lpstr>Прес-конференція</vt:lpstr>
      <vt:lpstr>Типи вірусних інфекцій</vt:lpstr>
      <vt:lpstr>способи передачі вірусних захворювань</vt:lpstr>
      <vt:lpstr>Слайд 13</vt:lpstr>
      <vt:lpstr>Пташиний грип</vt:lpstr>
      <vt:lpstr>         Віруси викликають у рослин - мозаїку чи інші зміни забарвлення  листків, чи квіток, кучерявість листків та інші зміни форми, карликовість. </vt:lpstr>
      <vt:lpstr>Бактеріофаг – вірус бактерій</vt:lpstr>
      <vt:lpstr>         Досить часто виникають сприятливі умови для поширення вірусів, що призводить до спалахів епідемій інфекційних захворювань. У зошит:  Епідемія — масове поширення в певній місцевості того чи іншого захворювання.  Епідеміологія — наука, яка досліджує виник- нення і поширення інфекційних хвороб і застосовує отримані знання для боротьби з ними. </vt:lpstr>
      <vt:lpstr>  Значний внесок у розвиток епідеміології зробив відомий український учений  Данило  Кирилович Заболотний.</vt:lpstr>
      <vt:lpstr>     1 березня - Всесвітній день імунітету.  День обраний невипадково, адже саме на початку весни проблеми, пов'язані з ослабленням функцій імунної системи, виражені особливо яскраво.</vt:lpstr>
      <vt:lpstr>  Імунітет (лат. Immunitas - звільнення, позбавлення від чого-небудь) - це здатність імунної системи рятувати організм від генетично чужорідних об'єктів.</vt:lpstr>
      <vt:lpstr>Створіть пари</vt:lpstr>
      <vt:lpstr>Обміняємося думками.</vt:lpstr>
      <vt:lpstr>Згадайте:</vt:lpstr>
      <vt:lpstr>Віруси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Asus</cp:lastModifiedBy>
  <cp:revision>47</cp:revision>
  <dcterms:modified xsi:type="dcterms:W3CDTF">2016-02-29T16:50:42Z</dcterms:modified>
</cp:coreProperties>
</file>