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5%D0%BF%D1%96%D0%B4%D0%B5%D0%BC%D1%96%D1%8F" TargetMode="External"/><Relationship Id="rId3" Type="http://schemas.openxmlformats.org/officeDocument/2006/relationships/hyperlink" Target="https://uk.wikipedia.org/wiki/%D0%96%D0%BE%D0%B2%D1%87" TargetMode="External"/><Relationship Id="rId7" Type="http://schemas.openxmlformats.org/officeDocument/2006/relationships/hyperlink" Target="https://uk.wikipedia.org/wiki/%D0%97%D0%BD%D0%B5%D0%B2%D0%BE%D0%B4%D0%BD%D0%B5%D0%BD%D0%BD%D1%8F_%D0%BE%D1%80%D0%B3%D0%B0%D0%BD%D1%96%D0%B7%D0%BC%D1%83" TargetMode="External"/><Relationship Id="rId2" Type="http://schemas.openxmlformats.org/officeDocument/2006/relationships/hyperlink" Target="https://uk.wikipedia.org/wiki/%D0%93%D1%80%D0%B5%D1%86%D1%8C%D0%BA%D0%B0_%D0%BC%D0%BE%D0%B2%D0%B0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uk.wikipedia.org/wiki/%D0%94%D1%96%D0%B0%D1%80%D0%B5%D1%8F" TargetMode="External"/><Relationship Id="rId5" Type="http://schemas.openxmlformats.org/officeDocument/2006/relationships/hyperlink" Target="https://uk.wikipedia.org/wiki/%D0%86%D0%BD%D1%84%D0%B5%D0%BA%D1%86%D1%96%D1%8F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s://uk.wikipedia.org/wiki/%D0%86%D0%BD%D1%84%D0%B5%D0%BA%D1%86%D1%96%D0%B9%D0%BD%D1%96_%D0%B7%D0%B0%D1%85%D0%B2%D0%BE%D1%80%D1%8E%D0%B2%D0%B0%D0%BD%D0%BD%D1%8F" TargetMode="External"/><Relationship Id="rId9" Type="http://schemas.openxmlformats.org/officeDocument/2006/relationships/hyperlink" Target="https://uk.wikipedia.org/wiki/%D0%9F%D0%B0%D0%BD%D0%B4%D0%B5%D0%BC%D1%96%D1%8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F%D0%B5%D1%80%D0%BC%D0%B0" TargetMode="External"/><Relationship Id="rId3" Type="http://schemas.openxmlformats.org/officeDocument/2006/relationships/hyperlink" Target="https://uk.wikipedia.org/wiki/%D0%86%D0%BC%D1%83%D0%BD%D0%BE%D0%B4%D0%B5%D1%84%D1%96%D1%86%D0%B8%D1%82" TargetMode="External"/><Relationship Id="rId7" Type="http://schemas.openxmlformats.org/officeDocument/2006/relationships/hyperlink" Target="https://uk.wikipedia.org/wiki/%D0%9A%D1%80%D0%BE%D0%B2" TargetMode="External"/><Relationship Id="rId2" Type="http://schemas.openxmlformats.org/officeDocument/2006/relationships/hyperlink" Target="https://uk.wikipedia.org/wiki/%D0%92%D1%96%D1%80%D1%83%D1%81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uk.wikipedia.org/wiki/%D0%A1%D0%BB%D0%B8%D0%B7%D0%BE%D0%B2%D1%96_%D0%BE%D0%B1%D0%BE%D0%BB%D0%BE%D0%BD%D0%BA%D0%B8" TargetMode="External"/><Relationship Id="rId5" Type="http://schemas.openxmlformats.org/officeDocument/2006/relationships/hyperlink" Target="https://uk.wikipedia.org/wiki/%D0%9C%D1%83%D1%82%D0%B0%D1%86%D1%96%D1%8F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s://uk.wikipedia.org/wiki/%D0%A1%D0%9D%D0%86%D0%94" TargetMode="External"/><Relationship Id="rId9" Type="http://schemas.openxmlformats.org/officeDocument/2006/relationships/hyperlink" Target="https://uk.wikipedia.org/wiki/%D0%93%D1%80%D1%83%D0%B4%D0%BD%D0%B5_%D0%BC%D0%BE%D0%BB%D0%BE%D0%BA%D0%B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Страшні вірусні інфекції людства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457200" y="0"/>
            <a:ext cx="3250704" cy="6525344"/>
          </a:xfrm>
        </p:spPr>
        <p:txBody>
          <a:bodyPr>
            <a:noAutofit/>
          </a:bodyPr>
          <a:lstStyle/>
          <a:p>
            <a:r>
              <a:rPr lang="vi-VN" sz="1600" b="1" dirty="0" smtClean="0">
                <a:solidFill>
                  <a:schemeClr val="bg1"/>
                </a:solidFill>
              </a:rPr>
              <a:t>Холе́ра (від </a:t>
            </a:r>
            <a:r>
              <a:rPr lang="vi-VN" sz="1600" b="1" dirty="0" smtClean="0">
                <a:solidFill>
                  <a:schemeClr val="bg1"/>
                </a:solidFill>
                <a:hlinkClick r:id="rId2" tooltip="Грецька мова"/>
              </a:rPr>
              <a:t>грец.</a:t>
            </a:r>
            <a:r>
              <a:rPr lang="vi-VN" sz="1600" b="1" dirty="0" smtClean="0">
                <a:solidFill>
                  <a:schemeClr val="bg1"/>
                </a:solidFill>
              </a:rPr>
              <a:t> </a:t>
            </a:r>
            <a:r>
              <a:rPr lang="el-GR" sz="1600" b="1" dirty="0" smtClean="0">
                <a:solidFill>
                  <a:schemeClr val="bg1"/>
                </a:solidFill>
              </a:rPr>
              <a:t>χολή —</a:t>
            </a:r>
            <a:r>
              <a:rPr lang="vi-VN" sz="1600" b="1" dirty="0" smtClean="0">
                <a:solidFill>
                  <a:schemeClr val="bg1"/>
                </a:solidFill>
                <a:hlinkClick r:id="rId3" tooltip="Жовч"/>
              </a:rPr>
              <a:t>жовч</a:t>
            </a:r>
            <a:r>
              <a:rPr lang="vi-VN" sz="1600" b="1" dirty="0" smtClean="0">
                <a:solidFill>
                  <a:schemeClr val="bg1"/>
                </a:solidFill>
              </a:rPr>
              <a:t> і </a:t>
            </a:r>
            <a:r>
              <a:rPr lang="el-GR" sz="1600" b="1" dirty="0" smtClean="0">
                <a:solidFill>
                  <a:schemeClr val="bg1"/>
                </a:solidFill>
              </a:rPr>
              <a:t>ροή — </a:t>
            </a:r>
            <a:r>
              <a:rPr lang="vi-VN" sz="1600" b="1" dirty="0" smtClean="0">
                <a:solidFill>
                  <a:schemeClr val="bg1"/>
                </a:solidFill>
              </a:rPr>
              <a:t>текти, витікати) </a:t>
            </a:r>
            <a:r>
              <a:rPr lang="en-US" sz="1600" b="1" dirty="0" smtClean="0">
                <a:solidFill>
                  <a:schemeClr val="bg1"/>
                </a:solidFill>
              </a:rPr>
              <a:t> — </a:t>
            </a:r>
            <a:r>
              <a:rPr lang="vi-VN" sz="1600" b="1" dirty="0" smtClean="0">
                <a:solidFill>
                  <a:schemeClr val="bg1"/>
                </a:solidFill>
              </a:rPr>
              <a:t>це гостра </a:t>
            </a:r>
            <a:r>
              <a:rPr lang="vi-VN" sz="1600" b="1" dirty="0" smtClean="0">
                <a:solidFill>
                  <a:schemeClr val="bg1"/>
                </a:solidFill>
                <a:hlinkClick r:id="rId4" tooltip="Інфекційні захворювання"/>
              </a:rPr>
              <a:t>інфекційна</a:t>
            </a:r>
            <a:r>
              <a:rPr lang="vi-VN" sz="1600" b="1" dirty="0" smtClean="0">
                <a:solidFill>
                  <a:schemeClr val="bg1"/>
                </a:solidFill>
              </a:rPr>
              <a:t> хвороба, яку спричинюють холерні вібріони, має </a:t>
            </a:r>
            <a:r>
              <a:rPr lang="vi-VN" sz="1600" b="1" dirty="0" smtClean="0">
                <a:solidFill>
                  <a:schemeClr val="bg1"/>
                </a:solidFill>
                <a:hlinkClick r:id="rId5" tooltip="Інфекція"/>
              </a:rPr>
              <a:t>фекально-оральний механізм передачі інфекції</a:t>
            </a:r>
            <a:r>
              <a:rPr lang="vi-VN" sz="1600" b="1" dirty="0" smtClean="0">
                <a:solidFill>
                  <a:schemeClr val="bg1"/>
                </a:solidFill>
              </a:rPr>
              <a:t>, нерідко характеризується розвитком тяжкої </a:t>
            </a:r>
            <a:r>
              <a:rPr lang="vi-VN" sz="1600" b="1" dirty="0" smtClean="0">
                <a:solidFill>
                  <a:schemeClr val="bg1"/>
                </a:solidFill>
                <a:hlinkClick r:id="rId6" tooltip="Діарея"/>
              </a:rPr>
              <a:t>діареї</a:t>
            </a:r>
            <a:r>
              <a:rPr lang="vi-VN" sz="1600" b="1" dirty="0" smtClean="0">
                <a:solidFill>
                  <a:schemeClr val="bg1"/>
                </a:solidFill>
              </a:rPr>
              <a:t>, яка супроводжується значними порушеннями водно-іонного обміну, тяжким </a:t>
            </a:r>
            <a:r>
              <a:rPr lang="vi-VN" sz="1600" b="1" dirty="0" smtClean="0">
                <a:solidFill>
                  <a:schemeClr val="bg1"/>
                </a:solidFill>
                <a:hlinkClick r:id="rId7" tooltip="Зневоднення організму"/>
              </a:rPr>
              <a:t>зневодненням організму</a:t>
            </a:r>
            <a:r>
              <a:rPr lang="vi-VN" sz="1600" b="1" dirty="0" smtClean="0">
                <a:solidFill>
                  <a:schemeClr val="bg1"/>
                </a:solidFill>
              </a:rPr>
              <a:t>.</a:t>
            </a:r>
            <a:br>
              <a:rPr lang="vi-VN" sz="1600" b="1" dirty="0" smtClean="0">
                <a:solidFill>
                  <a:schemeClr val="bg1"/>
                </a:solidFill>
              </a:rPr>
            </a:br>
            <a:r>
              <a:rPr lang="uk-UA" sz="1600" b="1" dirty="0" smtClean="0">
                <a:solidFill>
                  <a:schemeClr val="bg1"/>
                </a:solidFill>
              </a:rPr>
              <a:t>Х</a:t>
            </a:r>
            <a:r>
              <a:rPr lang="vi-VN" sz="1600" b="1" dirty="0" smtClean="0">
                <a:solidFill>
                  <a:schemeClr val="bg1"/>
                </a:solidFill>
              </a:rPr>
              <a:t>олера </a:t>
            </a:r>
            <a:r>
              <a:rPr lang="vi-VN" sz="1600" b="1" dirty="0" smtClean="0">
                <a:solidFill>
                  <a:schemeClr val="bg1"/>
                </a:solidFill>
              </a:rPr>
              <a:t>належить до тих інфекційних захворювань, які суттєво впливають на здоров'я населення і можуть швидко поширюватися в міжнародних масштабах. </a:t>
            </a:r>
            <a:br>
              <a:rPr lang="vi-VN" sz="1600" b="1" dirty="0" smtClean="0">
                <a:solidFill>
                  <a:schemeClr val="bg1"/>
                </a:solidFill>
              </a:rPr>
            </a:br>
            <a:r>
              <a:rPr lang="vi-VN" sz="1600" b="1" dirty="0" smtClean="0">
                <a:solidFill>
                  <a:schemeClr val="bg1"/>
                </a:solidFill>
              </a:rPr>
              <a:t>За несприятливих умов холера швидко набирає характеру </a:t>
            </a:r>
            <a:r>
              <a:rPr lang="vi-VN" sz="1600" b="1" dirty="0" smtClean="0">
                <a:solidFill>
                  <a:schemeClr val="bg1"/>
                </a:solidFill>
                <a:hlinkClick r:id="rId8" tooltip="Епідемія"/>
              </a:rPr>
              <a:t>епідемії</a:t>
            </a:r>
            <a:r>
              <a:rPr lang="vi-VN" sz="1600" b="1" dirty="0" smtClean="0">
                <a:solidFill>
                  <a:schemeClr val="bg1"/>
                </a:solidFill>
              </a:rPr>
              <a:t> або навіть </a:t>
            </a:r>
            <a:r>
              <a:rPr lang="vi-VN" sz="1600" b="1" dirty="0" smtClean="0">
                <a:solidFill>
                  <a:schemeClr val="bg1"/>
                </a:solidFill>
                <a:hlinkClick r:id="rId9" tooltip="Пандемія"/>
              </a:rPr>
              <a:t>пандемії</a:t>
            </a:r>
            <a:r>
              <a:rPr lang="vi-VN" sz="1600" b="1" dirty="0" smtClean="0">
                <a:solidFill>
                  <a:schemeClr val="bg1"/>
                </a:solidFill>
              </a:rPr>
              <a:t>.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8" name="Содержимое 7" descr="11_main_ukr.jpg"/>
          <p:cNvPicPr>
            <a:picLocks noGrp="1" noChangeAspect="1"/>
          </p:cNvPicPr>
          <p:nvPr>
            <p:ph sz="half" idx="1"/>
          </p:nvPr>
        </p:nvPicPr>
        <p:blipFill>
          <a:blip r:embed="rId10" cstate="print"/>
          <a:stretch>
            <a:fillRect/>
          </a:stretch>
        </p:blipFill>
        <p:spPr>
          <a:xfrm>
            <a:off x="3575050" y="1596900"/>
            <a:ext cx="5111750" cy="32054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23528" y="260648"/>
            <a:ext cx="3008313" cy="6120680"/>
          </a:xfrm>
        </p:spPr>
        <p:txBody>
          <a:bodyPr>
            <a:normAutofit fontScale="70000" lnSpcReduction="20000"/>
          </a:bodyPr>
          <a:lstStyle/>
          <a:p>
            <a:r>
              <a:rPr lang="uk-UA" sz="2900" b="1" dirty="0" smtClean="0">
                <a:solidFill>
                  <a:schemeClr val="bg1"/>
                </a:solidFill>
              </a:rPr>
              <a:t>Натуральна або чорна віспа </a:t>
            </a:r>
            <a:r>
              <a:rPr lang="en-US" sz="2900" b="1" dirty="0" smtClean="0">
                <a:solidFill>
                  <a:schemeClr val="bg1"/>
                </a:solidFill>
              </a:rPr>
              <a:t>- </a:t>
            </a:r>
            <a:r>
              <a:rPr lang="uk-UA" sz="2900" b="1" dirty="0" smtClean="0">
                <a:solidFill>
                  <a:schemeClr val="bg1"/>
                </a:solidFill>
              </a:rPr>
              <a:t>високо заразна вірусна інфекція, на яку страждають тільки люди. Її викликають два види вірусів. </a:t>
            </a:r>
            <a:r>
              <a:rPr lang="uk-UA" sz="2900" b="1" dirty="0" err="1" smtClean="0">
                <a:solidFill>
                  <a:schemeClr val="bg1"/>
                </a:solidFill>
              </a:rPr>
              <a:t>Уодного</a:t>
            </a:r>
            <a:r>
              <a:rPr lang="uk-UA" sz="2900" b="1" dirty="0" smtClean="0">
                <a:solidFill>
                  <a:schemeClr val="bg1"/>
                </a:solidFill>
              </a:rPr>
              <a:t> летальність 20-40%, а у другого 1-3%, які відносяться до сімейства </a:t>
            </a:r>
            <a:r>
              <a:rPr lang="en-US" sz="2900" b="1" dirty="0" err="1" smtClean="0">
                <a:solidFill>
                  <a:schemeClr val="bg1"/>
                </a:solidFill>
              </a:rPr>
              <a:t>Poxviridae</a:t>
            </a:r>
            <a:r>
              <a:rPr lang="uk-UA" sz="2900" b="1" dirty="0" smtClean="0">
                <a:solidFill>
                  <a:schemeClr val="bg1"/>
                </a:solidFill>
              </a:rPr>
              <a:t> (</a:t>
            </a:r>
            <a:r>
              <a:rPr lang="uk-UA" sz="2900" b="1" dirty="0" err="1" smtClean="0">
                <a:solidFill>
                  <a:schemeClr val="bg1"/>
                </a:solidFill>
              </a:rPr>
              <a:t>Поксвирида</a:t>
            </a:r>
            <a:r>
              <a:rPr lang="uk-UA" sz="2900" b="1" dirty="0" smtClean="0">
                <a:solidFill>
                  <a:schemeClr val="bg1"/>
                </a:solidFill>
              </a:rPr>
              <a:t>)</a:t>
            </a:r>
            <a:r>
              <a:rPr lang="en-US" sz="2900" b="1" dirty="0" smtClean="0">
                <a:solidFill>
                  <a:schemeClr val="bg1"/>
                </a:solidFill>
              </a:rPr>
              <a:t>. </a:t>
            </a:r>
            <a:r>
              <a:rPr lang="uk-UA" sz="2900" b="1" dirty="0" smtClean="0">
                <a:solidFill>
                  <a:schemeClr val="bg1"/>
                </a:solidFill>
              </a:rPr>
              <a:t>Люди, які виживають після віспи, можуть частково або повністю втрачати зір, і практично завжди на шкірі залишаються численні рубці в місцях колишніх виразок.</a:t>
            </a:r>
            <a:br>
              <a:rPr lang="uk-UA" sz="2900" b="1" dirty="0" smtClean="0">
                <a:solidFill>
                  <a:schemeClr val="bg1"/>
                </a:solidFill>
              </a:rPr>
            </a:br>
            <a:r>
              <a:rPr lang="uk-UA" sz="2900" b="1" dirty="0" smtClean="0">
                <a:solidFill>
                  <a:schemeClr val="bg1"/>
                </a:solidFill>
              </a:rPr>
              <a:t>Останній випадок зараження віспою був зареєстровано 26 жовтня 1977 року в Сомалі місті Марка</a:t>
            </a:r>
            <a:r>
              <a:rPr lang="uk-UA" b="1" dirty="0" smtClean="0">
                <a:solidFill>
                  <a:schemeClr val="bg1"/>
                </a:solidFill>
              </a:rPr>
              <a:t>.</a:t>
            </a:r>
            <a:endParaRPr lang="uk-UA" b="1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images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860032" y="548680"/>
            <a:ext cx="3096343" cy="53285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88640"/>
            <a:ext cx="3826768" cy="5937523"/>
          </a:xfrm>
        </p:spPr>
        <p:txBody>
          <a:bodyPr>
            <a:noAutofit/>
          </a:bodyPr>
          <a:lstStyle/>
          <a:p>
            <a:r>
              <a:rPr lang="uk-UA" sz="1600" b="1" dirty="0" smtClean="0">
                <a:solidFill>
                  <a:schemeClr val="bg1"/>
                </a:solidFill>
              </a:rPr>
              <a:t>Поліомієліт – це захворювання, викликане </a:t>
            </a:r>
            <a:r>
              <a:rPr lang="uk-UA" sz="1600" b="1" dirty="0" err="1" smtClean="0">
                <a:solidFill>
                  <a:schemeClr val="bg1"/>
                </a:solidFill>
              </a:rPr>
              <a:t>поліовірусом</a:t>
            </a:r>
            <a:r>
              <a:rPr lang="uk-UA" sz="1600" b="1" dirty="0" smtClean="0">
                <a:solidFill>
                  <a:schemeClr val="bg1"/>
                </a:solidFill>
              </a:rPr>
              <a:t>. Він вражає нервову систему і може викликати параліч або навіть смерть всього за кілька годин.</a:t>
            </a:r>
            <a:br>
              <a:rPr lang="uk-UA" sz="1600" b="1" dirty="0" smtClean="0">
                <a:solidFill>
                  <a:schemeClr val="bg1"/>
                </a:solidFill>
              </a:rPr>
            </a:br>
            <a:r>
              <a:rPr lang="uk-UA" sz="1600" b="1" dirty="0" smtClean="0">
                <a:solidFill>
                  <a:schemeClr val="bg1"/>
                </a:solidFill>
              </a:rPr>
              <a:t>Потрапляє в організм через рот з водою або їжею, які були забруднені фекаліями зараженої особи. </a:t>
            </a:r>
            <a:br>
              <a:rPr lang="uk-UA" sz="1600" b="1" dirty="0" smtClean="0">
                <a:solidFill>
                  <a:schemeClr val="bg1"/>
                </a:solidFill>
              </a:rPr>
            </a:br>
            <a:endParaRPr lang="uk-UA" sz="1600" b="1" dirty="0" smtClean="0">
              <a:solidFill>
                <a:schemeClr val="bg1"/>
              </a:solidFill>
            </a:endParaRPr>
          </a:p>
          <a:p>
            <a:r>
              <a:rPr lang="uk-UA" sz="1600" b="1" dirty="0" smtClean="0">
                <a:solidFill>
                  <a:schemeClr val="bg1"/>
                </a:solidFill>
              </a:rPr>
              <a:t>Поліомієліт вражає головним чином дітей у віці до 5 років.</a:t>
            </a:r>
            <a:br>
              <a:rPr lang="uk-UA" sz="1600" b="1" dirty="0" smtClean="0">
                <a:solidFill>
                  <a:schemeClr val="bg1"/>
                </a:solidFill>
              </a:rPr>
            </a:br>
            <a:r>
              <a:rPr lang="uk-UA" sz="1600" b="1" i="1" dirty="0" smtClean="0">
                <a:solidFill>
                  <a:schemeClr val="bg1"/>
                </a:solidFill>
              </a:rPr>
              <a:t>Наслідки </a:t>
            </a:r>
            <a:br>
              <a:rPr lang="uk-UA" sz="1600" b="1" i="1" dirty="0" smtClean="0">
                <a:solidFill>
                  <a:schemeClr val="bg1"/>
                </a:solidFill>
              </a:rPr>
            </a:br>
            <a:r>
              <a:rPr lang="uk-UA" sz="1600" b="1" dirty="0" smtClean="0">
                <a:solidFill>
                  <a:schemeClr val="bg1"/>
                </a:solidFill>
              </a:rPr>
              <a:t>У одного з кожних 200 чоловік параліч ніг.</a:t>
            </a:r>
          </a:p>
          <a:p>
            <a:r>
              <a:rPr lang="uk-UA" sz="1600" b="1" dirty="0" smtClean="0">
                <a:solidFill>
                  <a:schemeClr val="bg1"/>
                </a:solidFill>
              </a:rPr>
              <a:t> З числа паралізованих осіб 5% -10% вмирають при паралічі дихальних м'язів, </a:t>
            </a:r>
            <a:r>
              <a:rPr lang="uk-UA" sz="1600" b="1" dirty="0" err="1" smtClean="0">
                <a:solidFill>
                  <a:schemeClr val="bg1"/>
                </a:solidFill>
              </a:rPr>
              <a:t>викликанихвірусом</a:t>
            </a:r>
            <a:r>
              <a:rPr lang="uk-UA" sz="1600" b="1" dirty="0" smtClean="0">
                <a:solidFill>
                  <a:schemeClr val="bg1"/>
                </a:solidFill>
              </a:rPr>
              <a:t>.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imagesгг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427984" y="332656"/>
            <a:ext cx="3672407" cy="54726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620688"/>
            <a:ext cx="3008313" cy="5505475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ВІЛ</a:t>
            </a:r>
            <a:r>
              <a:rPr lang="en-US" sz="2000" b="1" dirty="0" smtClean="0">
                <a:solidFill>
                  <a:schemeClr val="bg1"/>
                </a:solidFill>
              </a:rPr>
              <a:t>— </a:t>
            </a:r>
            <a:r>
              <a:rPr lang="ru-RU" sz="2000" b="1" dirty="0" err="1" smtClean="0">
                <a:solidFill>
                  <a:schemeClr val="bg1"/>
                </a:solidFill>
                <a:hlinkClick r:id="rId2" tooltip="Вірус"/>
              </a:rPr>
              <a:t>вірус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hlinkClick r:id="rId3" tooltip="Імунодефіцит"/>
              </a:rPr>
              <a:t>імунодефіциту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людини</a:t>
            </a:r>
            <a:r>
              <a:rPr lang="ru-RU" sz="2000" b="1" dirty="0" smtClean="0">
                <a:solidFill>
                  <a:schemeClr val="bg1"/>
                </a:solidFill>
              </a:rPr>
              <a:t>, </a:t>
            </a:r>
            <a:r>
              <a:rPr lang="ru-RU" sz="2000" b="1" dirty="0" err="1" smtClean="0">
                <a:solidFill>
                  <a:schemeClr val="bg1"/>
                </a:solidFill>
              </a:rPr>
              <a:t>що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призводить</a:t>
            </a:r>
            <a:r>
              <a:rPr lang="ru-RU" sz="2000" b="1" dirty="0" smtClean="0">
                <a:solidFill>
                  <a:schemeClr val="bg1"/>
                </a:solidFill>
              </a:rPr>
              <a:t> до </a:t>
            </a:r>
            <a:r>
              <a:rPr lang="ru-RU" sz="2000" b="1" dirty="0" err="1" smtClean="0">
                <a:solidFill>
                  <a:schemeClr val="bg1"/>
                </a:solidFill>
              </a:rPr>
              <a:t>захворювання</a:t>
            </a:r>
            <a:r>
              <a:rPr lang="ru-RU" sz="2000" b="1" dirty="0" smtClean="0">
                <a:solidFill>
                  <a:schemeClr val="bg1"/>
                </a:solidFill>
              </a:rPr>
              <a:t> на </a:t>
            </a:r>
            <a:r>
              <a:rPr lang="ru-RU" sz="2000" b="1" dirty="0" err="1" smtClean="0">
                <a:solidFill>
                  <a:schemeClr val="bg1"/>
                </a:solidFill>
              </a:rPr>
              <a:t>ВІЛ-інфекцію</a:t>
            </a:r>
            <a:r>
              <a:rPr lang="ru-RU" sz="2000" b="1" dirty="0" smtClean="0">
                <a:solidFill>
                  <a:schemeClr val="bg1"/>
                </a:solidFill>
              </a:rPr>
              <a:t>/</a:t>
            </a:r>
            <a:r>
              <a:rPr lang="ru-RU" sz="2000" b="1" dirty="0" smtClean="0">
                <a:solidFill>
                  <a:schemeClr val="bg1"/>
                </a:solidFill>
                <a:hlinkClick r:id="rId4" tooltip="СНІД"/>
              </a:rPr>
              <a:t>СНІД</a:t>
            </a:r>
            <a:r>
              <a:rPr lang="ru-RU" sz="2000" b="1" dirty="0" smtClean="0">
                <a:solidFill>
                  <a:schemeClr val="bg1"/>
                </a:solidFill>
              </a:rPr>
              <a:t>. ВІЛ </a:t>
            </a:r>
            <a:r>
              <a:rPr lang="ru-RU" sz="2000" b="1" dirty="0" err="1" smtClean="0">
                <a:solidFill>
                  <a:schemeClr val="bg1"/>
                </a:solidFill>
              </a:rPr>
              <a:t>схильний</a:t>
            </a:r>
            <a:r>
              <a:rPr lang="ru-RU" sz="2000" b="1" dirty="0" smtClean="0">
                <a:solidFill>
                  <a:schemeClr val="bg1"/>
                </a:solidFill>
              </a:rPr>
              <a:t> до </a:t>
            </a:r>
            <a:r>
              <a:rPr lang="ru-RU" sz="2000" b="1" dirty="0" err="1" smtClean="0">
                <a:solidFill>
                  <a:schemeClr val="bg1"/>
                </a:solidFill>
              </a:rPr>
              <a:t>стрімких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hlinkClick r:id="rId5" tooltip="Мутація"/>
              </a:rPr>
              <a:t>мутацій</a:t>
            </a:r>
            <a:r>
              <a:rPr lang="ru-RU" sz="2000" b="1" dirty="0" smtClean="0">
                <a:solidFill>
                  <a:schemeClr val="bg1"/>
                </a:solidFill>
              </a:rPr>
              <a:t>. </a:t>
            </a:r>
          </a:p>
          <a:p>
            <a:r>
              <a:rPr lang="ru-RU" sz="2000" b="1" dirty="0" err="1" smtClean="0">
                <a:solidFill>
                  <a:schemeClr val="bg1"/>
                </a:solidFill>
              </a:rPr>
              <a:t>Передається</a:t>
            </a:r>
            <a:r>
              <a:rPr lang="ru-RU" sz="2000" b="1" dirty="0" smtClean="0">
                <a:solidFill>
                  <a:schemeClr val="bg1"/>
                </a:solidFill>
              </a:rPr>
              <a:t> через </a:t>
            </a:r>
            <a:r>
              <a:rPr lang="ru-RU" sz="2000" b="1" dirty="0" err="1" smtClean="0">
                <a:solidFill>
                  <a:schemeClr val="bg1"/>
                </a:solidFill>
              </a:rPr>
              <a:t>прямий</a:t>
            </a:r>
            <a:r>
              <a:rPr lang="ru-RU" sz="2000" b="1" dirty="0" smtClean="0">
                <a:solidFill>
                  <a:schemeClr val="bg1"/>
                </a:solidFill>
              </a:rPr>
              <a:t> контакт </a:t>
            </a:r>
            <a:r>
              <a:rPr lang="ru-RU" sz="2000" b="1" dirty="0" err="1" smtClean="0">
                <a:solidFill>
                  <a:schemeClr val="bg1"/>
                </a:solidFill>
                <a:hlinkClick r:id="rId6" tooltip="Слизові оболонки"/>
              </a:rPr>
              <a:t>слизових</a:t>
            </a:r>
            <a:r>
              <a:rPr lang="ru-RU" sz="2000" b="1" dirty="0" smtClean="0">
                <a:solidFill>
                  <a:schemeClr val="bg1"/>
                </a:solidFill>
                <a:hlinkClick r:id="rId6" tooltip="Слизові оболонки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hlinkClick r:id="rId6" tooltip="Слизові оболонки"/>
              </a:rPr>
              <a:t>оболонок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або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hlinkClick r:id="rId7" tooltip="Кров"/>
              </a:rPr>
              <a:t>крові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з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рідиною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тілесного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походження</a:t>
            </a:r>
            <a:r>
              <a:rPr lang="ru-RU" sz="2000" b="1" dirty="0" smtClean="0">
                <a:solidFill>
                  <a:schemeClr val="bg1"/>
                </a:solidFill>
              </a:rPr>
              <a:t>, яка </a:t>
            </a:r>
            <a:r>
              <a:rPr lang="ru-RU" sz="2000" b="1" dirty="0" err="1" smtClean="0">
                <a:solidFill>
                  <a:schemeClr val="bg1"/>
                </a:solidFill>
              </a:rPr>
              <a:t>містить</a:t>
            </a:r>
            <a:r>
              <a:rPr lang="ru-RU" sz="2000" b="1" dirty="0" smtClean="0">
                <a:solidFill>
                  <a:schemeClr val="bg1"/>
                </a:solidFill>
              </a:rPr>
              <a:t> ВІЛ, як то </a:t>
            </a:r>
            <a:r>
              <a:rPr lang="ru-RU" sz="2000" b="1" dirty="0" smtClean="0">
                <a:solidFill>
                  <a:schemeClr val="bg1"/>
                </a:solidFill>
                <a:hlinkClick r:id="rId7" tooltip="Кров"/>
              </a:rPr>
              <a:t>кров</a:t>
            </a:r>
            <a:r>
              <a:rPr lang="ru-RU" sz="2000" b="1" dirty="0" smtClean="0">
                <a:solidFill>
                  <a:schemeClr val="bg1"/>
                </a:solidFill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hlinkClick r:id="rId8" tooltip="Сперма"/>
              </a:rPr>
              <a:t>сперма</a:t>
            </a:r>
            <a:r>
              <a:rPr lang="ru-RU" sz="2000" b="1" dirty="0" smtClean="0">
                <a:solidFill>
                  <a:schemeClr val="bg1"/>
                </a:solidFill>
              </a:rPr>
              <a:t>, </a:t>
            </a:r>
            <a:r>
              <a:rPr lang="ru-RU" sz="2000" b="1" dirty="0" err="1" smtClean="0">
                <a:solidFill>
                  <a:schemeClr val="bg1"/>
                </a:solidFill>
              </a:rPr>
              <a:t>передсемінна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рідина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і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hlinkClick r:id="rId9" tooltip="Грудне молоко"/>
              </a:rPr>
              <a:t>грудне</a:t>
            </a:r>
            <a:r>
              <a:rPr lang="ru-RU" sz="2000" b="1" dirty="0" smtClean="0">
                <a:solidFill>
                  <a:schemeClr val="bg1"/>
                </a:solidFill>
                <a:hlinkClick r:id="rId9" tooltip="Грудне молоко"/>
              </a:rPr>
              <a:t> молоко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5" name="Содержимое 4" descr="Virus-SPIDa.jpeg"/>
          <p:cNvPicPr>
            <a:picLocks noGrp="1" noChangeAspect="1"/>
          </p:cNvPicPr>
          <p:nvPr>
            <p:ph sz="half" idx="1"/>
          </p:nvPr>
        </p:nvPicPr>
        <p:blipFill>
          <a:blip r:embed="rId10" cstate="print"/>
          <a:stretch>
            <a:fillRect/>
          </a:stretch>
        </p:blipFill>
        <p:spPr>
          <a:xfrm>
            <a:off x="4464050" y="1532731"/>
            <a:ext cx="3333750" cy="3333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Ще деякі захворювання людини</a:t>
            </a:r>
            <a:endParaRPr lang="ru-RU" sz="2400" dirty="0"/>
          </a:p>
        </p:txBody>
      </p:sp>
      <p:pic>
        <p:nvPicPr>
          <p:cNvPr id="7" name="Содержимое 6" descr="img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052736"/>
            <a:ext cx="7920880" cy="54726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</TotalTime>
  <Words>153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Страшні вірусні інфекції людства</vt:lpstr>
      <vt:lpstr>        </vt:lpstr>
      <vt:lpstr>Слайд 3</vt:lpstr>
      <vt:lpstr>Слайд 4</vt:lpstr>
      <vt:lpstr>Слайд 5</vt:lpstr>
      <vt:lpstr>Ще деякі захворювання людини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Asus</cp:lastModifiedBy>
  <cp:revision>8</cp:revision>
  <dcterms:modified xsi:type="dcterms:W3CDTF">2016-02-24T18:52:19Z</dcterms:modified>
</cp:coreProperties>
</file>