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4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434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09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51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3797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556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755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249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020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970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21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696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59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06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37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381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861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975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1356881-EB15-4338-AFB4-8D679018905E}" type="datetimeFigureOut">
              <a:rPr lang="ru-RU" smtClean="0"/>
              <a:t>28.05.2017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716D6-AF40-4450-A0BB-444827A29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056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5.xml"/><Relationship Id="rId5" Type="http://schemas.openxmlformats.org/officeDocument/2006/relationships/slide" Target="slide9.xml"/><Relationship Id="rId10" Type="http://schemas.openxmlformats.org/officeDocument/2006/relationships/slide" Target="slide6.xml"/><Relationship Id="rId4" Type="http://schemas.openxmlformats.org/officeDocument/2006/relationships/slide" Target="slide13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uk.wikipedia.org/wiki/%D0%A1%D0%BF%D1%96%D0%B4%D0%BD%D1%8F_%D0%B1%D1%96%D0%BB%D0%B8%D0%B7%D0%BD%D0%B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5919507"/>
          </a:xfrm>
        </p:spPr>
        <p:txBody>
          <a:bodyPr/>
          <a:lstStyle/>
          <a:p>
            <a:pPr algn="ctr"/>
            <a:r>
              <a:rPr lang="uk-UA" dirty="0" smtClean="0"/>
              <a:t>Мультимедійна гра </a:t>
            </a:r>
            <a:br>
              <a:rPr lang="uk-UA" dirty="0" smtClean="0"/>
            </a:br>
            <a:r>
              <a:rPr lang="uk-UA" dirty="0" smtClean="0"/>
              <a:t>«Розгадай кросворд»</a:t>
            </a:r>
            <a:br>
              <a:rPr lang="uk-UA" dirty="0" smtClean="0"/>
            </a:br>
            <a:r>
              <a:rPr lang="uk-UA" dirty="0" smtClean="0"/>
              <a:t>Тема: </a:t>
            </a:r>
            <a:br>
              <a:rPr lang="uk-UA" dirty="0" smtClean="0"/>
            </a:br>
            <a:r>
              <a:rPr lang="uk-UA" dirty="0" smtClean="0"/>
              <a:t>«Професійні захворювання,</a:t>
            </a:r>
            <a:br>
              <a:rPr lang="uk-UA" dirty="0" smtClean="0"/>
            </a:br>
            <a:r>
              <a:rPr lang="uk-UA" dirty="0" smtClean="0"/>
              <a:t>викликані шкідливими</a:t>
            </a:r>
            <a:br>
              <a:rPr lang="uk-UA" dirty="0" smtClean="0"/>
            </a:br>
            <a:r>
              <a:rPr lang="uk-UA" dirty="0" smtClean="0"/>
              <a:t>хімічними речовинами»</a:t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Розробила викладач ДНЗ «МВПБУ </a:t>
            </a:r>
            <a:r>
              <a:rPr lang="uk-UA" sz="2000" dirty="0" err="1" smtClean="0"/>
              <a:t>м.Краматорська</a:t>
            </a:r>
            <a:r>
              <a:rPr lang="uk-UA" sz="2000" dirty="0" smtClean="0"/>
              <a:t>»</a:t>
            </a:r>
            <a:br>
              <a:rPr lang="uk-UA" sz="2000" dirty="0" smtClean="0"/>
            </a:br>
            <a:r>
              <a:rPr lang="uk-UA" sz="2000" dirty="0" err="1" smtClean="0"/>
              <a:t>М.В.Гардаш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64939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6" y="209550"/>
            <a:ext cx="9735528" cy="603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dirty="0" smtClean="0"/>
              <a:t>Час </a:t>
            </a:r>
            <a:r>
              <a:rPr lang="ru-RU" sz="5400" dirty="0" err="1" smtClean="0"/>
              <a:t>відпочинку</a:t>
            </a:r>
            <a:r>
              <a:rPr lang="ru-RU" sz="5400" dirty="0" smtClean="0"/>
              <a:t>, </a:t>
            </a:r>
            <a:r>
              <a:rPr lang="ru-RU" sz="5400" dirty="0" err="1"/>
              <a:t>який</a:t>
            </a:r>
            <a:r>
              <a:rPr lang="ru-RU" sz="5400" dirty="0"/>
              <a:t> </a:t>
            </a:r>
            <a:r>
              <a:rPr lang="ru-RU" sz="5400" dirty="0" err="1"/>
              <a:t>обчислюється</a:t>
            </a:r>
            <a:r>
              <a:rPr lang="ru-RU" sz="5400" dirty="0"/>
              <a:t> в </a:t>
            </a:r>
            <a:r>
              <a:rPr lang="ru-RU" sz="5400" dirty="0" err="1"/>
              <a:t>календарних</a:t>
            </a:r>
            <a:r>
              <a:rPr lang="ru-RU" sz="5400" dirty="0"/>
              <a:t> днях і </a:t>
            </a:r>
            <a:r>
              <a:rPr lang="ru-RU" sz="5400" dirty="0" err="1"/>
              <a:t>надається</a:t>
            </a:r>
            <a:r>
              <a:rPr lang="ru-RU" sz="5400" dirty="0"/>
              <a:t> </a:t>
            </a:r>
            <a:r>
              <a:rPr lang="ru-RU" sz="5400" dirty="0" err="1"/>
              <a:t>працівникам</a:t>
            </a:r>
            <a:r>
              <a:rPr lang="ru-RU" sz="5400" dirty="0"/>
              <a:t> </a:t>
            </a:r>
            <a:r>
              <a:rPr lang="ru-RU" sz="5400" dirty="0" err="1"/>
              <a:t>із</a:t>
            </a:r>
            <a:r>
              <a:rPr lang="ru-RU" sz="5400" dirty="0"/>
              <a:t> </a:t>
            </a:r>
            <a:r>
              <a:rPr lang="ru-RU" sz="5400" dirty="0" err="1"/>
              <a:t>збереженням</a:t>
            </a:r>
            <a:r>
              <a:rPr lang="ru-RU" sz="5400" dirty="0"/>
              <a:t> </a:t>
            </a:r>
            <a:r>
              <a:rPr lang="ru-RU" sz="5400" dirty="0" err="1"/>
              <a:t>місця</a:t>
            </a:r>
            <a:r>
              <a:rPr lang="ru-RU" sz="5400" dirty="0"/>
              <a:t> </a:t>
            </a:r>
            <a:r>
              <a:rPr lang="ru-RU" sz="5400" dirty="0" err="1"/>
              <a:t>роботи</a:t>
            </a:r>
            <a:r>
              <a:rPr lang="ru-RU" sz="5400" dirty="0"/>
              <a:t> і </a:t>
            </a:r>
            <a:r>
              <a:rPr lang="ru-RU" sz="5400" dirty="0" err="1"/>
              <a:t>заробітної</a:t>
            </a:r>
            <a:r>
              <a:rPr lang="ru-RU" sz="5400" dirty="0"/>
              <a:t> </a:t>
            </a:r>
            <a:endParaRPr lang="ru-RU" sz="5400" dirty="0" smtClean="0"/>
          </a:p>
          <a:p>
            <a:pPr marL="0" indent="0">
              <a:buNone/>
            </a:pPr>
            <a:r>
              <a:rPr lang="ru-RU" sz="5400" dirty="0" smtClean="0"/>
              <a:t>плати</a:t>
            </a:r>
            <a:endParaRPr lang="ru-RU" sz="13800" dirty="0"/>
          </a:p>
        </p:txBody>
      </p:sp>
      <p:sp>
        <p:nvSpPr>
          <p:cNvPr id="4" name="TextBox 3"/>
          <p:cNvSpPr txBox="1"/>
          <p:nvPr/>
        </p:nvSpPr>
        <p:spPr>
          <a:xfrm>
            <a:off x="10525126" y="76200"/>
            <a:ext cx="53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8</a:t>
            </a: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8553450" y="4886325"/>
            <a:ext cx="2508832" cy="1362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Назад до кольорових секторів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950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6" y="209550"/>
            <a:ext cx="9735528" cy="603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dirty="0" smtClean="0"/>
              <a:t>Секрет </a:t>
            </a:r>
            <a:r>
              <a:rPr lang="ru-RU" sz="5400" dirty="0" err="1" smtClean="0"/>
              <a:t>молочних</a:t>
            </a:r>
            <a:r>
              <a:rPr lang="ru-RU" sz="5400" dirty="0" smtClean="0"/>
              <a:t> </a:t>
            </a:r>
            <a:r>
              <a:rPr lang="ru-RU" sz="5400" dirty="0" err="1" smtClean="0"/>
              <a:t>залоз</a:t>
            </a:r>
            <a:r>
              <a:rPr lang="ru-RU" sz="5400" dirty="0" smtClean="0"/>
              <a:t>, </a:t>
            </a:r>
            <a:r>
              <a:rPr lang="ru-RU" sz="5400" dirty="0" err="1"/>
              <a:t>що</a:t>
            </a:r>
            <a:r>
              <a:rPr lang="ru-RU" sz="5400" dirty="0"/>
              <a:t> </a:t>
            </a:r>
            <a:r>
              <a:rPr lang="ru-RU" sz="5400" dirty="0" err="1"/>
              <a:t>виробляється</a:t>
            </a:r>
            <a:r>
              <a:rPr lang="ru-RU" sz="5400" dirty="0"/>
              <a:t>  у </a:t>
            </a:r>
            <a:r>
              <a:rPr lang="ru-RU" sz="5400" dirty="0" err="1" smtClean="0"/>
              <a:t>ссавців</a:t>
            </a:r>
            <a:r>
              <a:rPr lang="ru-RU" sz="5400" dirty="0"/>
              <a:t> </a:t>
            </a:r>
            <a:endParaRPr lang="ru-RU" sz="5400" dirty="0" smtClean="0"/>
          </a:p>
          <a:p>
            <a:pPr marL="0" indent="0">
              <a:buNone/>
            </a:pPr>
            <a:r>
              <a:rPr lang="ru-RU" sz="5400" dirty="0" err="1" smtClean="0"/>
              <a:t>жіночої</a:t>
            </a:r>
            <a:r>
              <a:rPr lang="ru-RU" sz="5400" dirty="0" smtClean="0"/>
              <a:t> </a:t>
            </a:r>
            <a:r>
              <a:rPr lang="ru-RU" sz="5400" dirty="0" err="1" smtClean="0"/>
              <a:t>статті</a:t>
            </a:r>
            <a:r>
              <a:rPr lang="ru-RU" sz="5400" dirty="0"/>
              <a:t> та </a:t>
            </a:r>
            <a:r>
              <a:rPr lang="ru-RU" sz="5400" dirty="0" err="1"/>
              <a:t>призначений</a:t>
            </a:r>
            <a:r>
              <a:rPr lang="ru-RU" sz="5400" dirty="0"/>
              <a:t> для </a:t>
            </a:r>
            <a:r>
              <a:rPr lang="ru-RU" sz="5400" dirty="0" smtClean="0"/>
              <a:t>грудного </a:t>
            </a:r>
            <a:r>
              <a:rPr lang="ru-RU" sz="5400" dirty="0" err="1" smtClean="0"/>
              <a:t>годування</a:t>
            </a:r>
            <a:r>
              <a:rPr lang="ru-RU" sz="5400" dirty="0" smtClean="0"/>
              <a:t> </a:t>
            </a:r>
            <a:r>
              <a:rPr lang="ru-RU" sz="5400" dirty="0" err="1" smtClean="0"/>
              <a:t>дітей</a:t>
            </a:r>
            <a:endParaRPr lang="ru-RU" sz="13800" dirty="0"/>
          </a:p>
        </p:txBody>
      </p:sp>
      <p:sp>
        <p:nvSpPr>
          <p:cNvPr id="4" name="TextBox 3"/>
          <p:cNvSpPr txBox="1"/>
          <p:nvPr/>
        </p:nvSpPr>
        <p:spPr>
          <a:xfrm>
            <a:off x="10525126" y="76200"/>
            <a:ext cx="53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9</a:t>
            </a: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8553450" y="4886325"/>
            <a:ext cx="2508832" cy="1362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Назад до кольорових секторів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9714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6" y="209550"/>
            <a:ext cx="9735528" cy="603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dirty="0" err="1"/>
              <a:t>Вивчає</a:t>
            </a:r>
            <a:r>
              <a:rPr lang="ru-RU" sz="4800" dirty="0"/>
              <a:t> </a:t>
            </a:r>
            <a:r>
              <a:rPr lang="ru-RU" sz="4800" dirty="0" err="1"/>
              <a:t>вплив</a:t>
            </a:r>
            <a:r>
              <a:rPr lang="ru-RU" sz="4800" dirty="0"/>
              <a:t> </a:t>
            </a:r>
            <a:r>
              <a:rPr lang="ru-RU" sz="4800" dirty="0" err="1"/>
              <a:t>несприятливих</a:t>
            </a:r>
            <a:r>
              <a:rPr lang="ru-RU" sz="4800" dirty="0"/>
              <a:t> і </a:t>
            </a:r>
            <a:r>
              <a:rPr lang="ru-RU" sz="4800" dirty="0" err="1"/>
              <a:t>шкідливих</a:t>
            </a:r>
            <a:r>
              <a:rPr lang="ru-RU" sz="4800" dirty="0"/>
              <a:t> умов і </a:t>
            </a:r>
            <a:r>
              <a:rPr lang="ru-RU" sz="4800" dirty="0" err="1"/>
              <a:t>професійних</a:t>
            </a:r>
            <a:r>
              <a:rPr lang="ru-RU" sz="4800" dirty="0"/>
              <a:t> </a:t>
            </a:r>
            <a:r>
              <a:rPr lang="ru-RU" sz="4800" dirty="0" err="1"/>
              <a:t>особливостей</a:t>
            </a:r>
            <a:r>
              <a:rPr lang="ru-RU" sz="4800" dirty="0"/>
              <a:t> </a:t>
            </a:r>
            <a:r>
              <a:rPr lang="ru-RU" sz="4800" dirty="0" err="1"/>
              <a:t>праці</a:t>
            </a:r>
            <a:r>
              <a:rPr lang="ru-RU" sz="4800" dirty="0"/>
              <a:t> на </a:t>
            </a:r>
            <a:r>
              <a:rPr lang="ru-RU" sz="4800" dirty="0" err="1"/>
              <a:t>здоров'я</a:t>
            </a:r>
            <a:r>
              <a:rPr lang="ru-RU" sz="4800" dirty="0"/>
              <a:t> </a:t>
            </a:r>
            <a:r>
              <a:rPr lang="ru-RU" sz="4800" dirty="0" err="1"/>
              <a:t>людини</a:t>
            </a:r>
            <a:r>
              <a:rPr lang="ru-RU" sz="4800" dirty="0"/>
              <a:t>, </a:t>
            </a:r>
            <a:r>
              <a:rPr lang="ru-RU" sz="4800" dirty="0" err="1"/>
              <a:t>розробляє</a:t>
            </a:r>
            <a:r>
              <a:rPr lang="ru-RU" sz="4800" dirty="0"/>
              <a:t> </a:t>
            </a:r>
            <a:r>
              <a:rPr lang="ru-RU" sz="4800" dirty="0" err="1"/>
              <a:t>методи</a:t>
            </a:r>
            <a:r>
              <a:rPr lang="ru-RU" sz="4800" dirty="0"/>
              <a:t> </a:t>
            </a:r>
            <a:r>
              <a:rPr lang="ru-RU" sz="4800" dirty="0" err="1"/>
              <a:t>раннього</a:t>
            </a:r>
            <a:r>
              <a:rPr lang="ru-RU" sz="4800" dirty="0"/>
              <a:t> </a:t>
            </a:r>
            <a:r>
              <a:rPr lang="ru-RU" sz="4800" dirty="0" err="1"/>
              <a:t>виявлення</a:t>
            </a:r>
            <a:r>
              <a:rPr lang="ru-RU" sz="4800" dirty="0"/>
              <a:t>, </a:t>
            </a:r>
            <a:r>
              <a:rPr lang="ru-RU" sz="4800" dirty="0" err="1"/>
              <a:t>лікування</a:t>
            </a:r>
            <a:r>
              <a:rPr lang="ru-RU" sz="4800" dirty="0"/>
              <a:t>, </a:t>
            </a:r>
            <a:r>
              <a:rPr lang="ru-RU" sz="4800" dirty="0" err="1"/>
              <a:t>профілактики</a:t>
            </a:r>
            <a:r>
              <a:rPr lang="ru-RU" sz="4800" dirty="0"/>
              <a:t> та медико-</a:t>
            </a:r>
            <a:r>
              <a:rPr lang="ru-RU" sz="4800" dirty="0" err="1"/>
              <a:t>соціальної</a:t>
            </a:r>
            <a:r>
              <a:rPr lang="ru-RU" sz="4800" dirty="0"/>
              <a:t> </a:t>
            </a:r>
            <a:endParaRPr lang="ru-RU" sz="4800" dirty="0" smtClean="0"/>
          </a:p>
          <a:p>
            <a:pPr marL="0" indent="0">
              <a:buNone/>
            </a:pPr>
            <a:r>
              <a:rPr lang="ru-RU" sz="4800" dirty="0" err="1" smtClean="0"/>
              <a:t>реабілітації</a:t>
            </a:r>
            <a:r>
              <a:rPr lang="ru-RU" sz="4800" dirty="0" smtClean="0"/>
              <a:t> </a:t>
            </a:r>
            <a:r>
              <a:rPr lang="ru-RU" sz="4800" dirty="0" err="1"/>
              <a:t>хворих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0372725" y="76200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10</a:t>
            </a: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8553450" y="4886325"/>
            <a:ext cx="2508832" cy="1362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Назад до кольорових секторів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9087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6" y="209550"/>
            <a:ext cx="9735528" cy="603884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0372725" y="76200"/>
            <a:ext cx="809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10</a:t>
            </a: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1446411" y="1562100"/>
            <a:ext cx="7471357" cy="39909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/>
              <a:t>Назад до кольорових секторів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73922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365760" y="539496"/>
            <a:ext cx="1389888" cy="144475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2532888" y="539496"/>
            <a:ext cx="1389888" cy="1444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4700016" y="539496"/>
            <a:ext cx="1389888" cy="144475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hlinkClick r:id="rId4" action="ppaction://hlinksldjump"/>
          </p:cNvPr>
          <p:cNvSpPr/>
          <p:nvPr/>
        </p:nvSpPr>
        <p:spPr>
          <a:xfrm>
            <a:off x="6867144" y="539496"/>
            <a:ext cx="1389888" cy="144475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>
            <a:hlinkClick r:id="rId5" action="ppaction://hlinksldjump"/>
          </p:cNvPr>
          <p:cNvSpPr/>
          <p:nvPr/>
        </p:nvSpPr>
        <p:spPr>
          <a:xfrm>
            <a:off x="6867144" y="2706624"/>
            <a:ext cx="1389888" cy="144475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>
            <a:hlinkClick r:id="rId6" action="ppaction://hlinksldjump"/>
          </p:cNvPr>
          <p:cNvSpPr/>
          <p:nvPr/>
        </p:nvSpPr>
        <p:spPr>
          <a:xfrm>
            <a:off x="4700016" y="2706624"/>
            <a:ext cx="1389888" cy="144475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>
            <a:hlinkClick r:id="rId7" action="ppaction://hlinksldjump"/>
          </p:cNvPr>
          <p:cNvSpPr/>
          <p:nvPr/>
        </p:nvSpPr>
        <p:spPr>
          <a:xfrm>
            <a:off x="2532888" y="2706624"/>
            <a:ext cx="1389888" cy="1444752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>
            <a:hlinkClick r:id="rId4" action="ppaction://hlinksldjump"/>
          </p:cNvPr>
          <p:cNvSpPr/>
          <p:nvPr/>
        </p:nvSpPr>
        <p:spPr>
          <a:xfrm>
            <a:off x="365760" y="2706624"/>
            <a:ext cx="1389888" cy="144475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>
            <a:hlinkClick r:id="rId8" action="ppaction://hlinksldjump"/>
          </p:cNvPr>
          <p:cNvSpPr/>
          <p:nvPr/>
        </p:nvSpPr>
        <p:spPr>
          <a:xfrm>
            <a:off x="365760" y="4873752"/>
            <a:ext cx="1389888" cy="1444752"/>
          </a:xfrm>
          <a:prstGeom prst="round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>
            <a:hlinkClick r:id="rId9" action="ppaction://hlinksldjump"/>
          </p:cNvPr>
          <p:cNvSpPr/>
          <p:nvPr/>
        </p:nvSpPr>
        <p:spPr>
          <a:xfrm>
            <a:off x="2532888" y="4873752"/>
            <a:ext cx="1389888" cy="1444752"/>
          </a:xfrm>
          <a:prstGeom prst="roundRect">
            <a:avLst/>
          </a:prstGeom>
          <a:solidFill>
            <a:srgbClr val="CF40DA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>
            <a:hlinkClick r:id="rId4" action="ppaction://hlinksldjump"/>
          </p:cNvPr>
          <p:cNvSpPr/>
          <p:nvPr/>
        </p:nvSpPr>
        <p:spPr>
          <a:xfrm>
            <a:off x="4700016" y="4873752"/>
            <a:ext cx="1389888" cy="144475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>
            <a:hlinkClick r:id="rId10" action="ppaction://hlinksldjump"/>
          </p:cNvPr>
          <p:cNvSpPr/>
          <p:nvPr/>
        </p:nvSpPr>
        <p:spPr>
          <a:xfrm>
            <a:off x="6867144" y="4873752"/>
            <a:ext cx="1389888" cy="1444752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>
            <a:hlinkClick r:id="rId11" action="ppaction://hlinksldjump"/>
          </p:cNvPr>
          <p:cNvSpPr/>
          <p:nvPr/>
        </p:nvSpPr>
        <p:spPr>
          <a:xfrm>
            <a:off x="9034272" y="4873752"/>
            <a:ext cx="1389888" cy="144475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>
            <a:hlinkClick r:id="rId12" action="ppaction://hlinksldjump"/>
          </p:cNvPr>
          <p:cNvSpPr/>
          <p:nvPr/>
        </p:nvSpPr>
        <p:spPr>
          <a:xfrm>
            <a:off x="9034272" y="2706624"/>
            <a:ext cx="1389888" cy="144475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>
            <a:hlinkClick r:id="rId4" action="ppaction://hlinksldjump"/>
          </p:cNvPr>
          <p:cNvSpPr/>
          <p:nvPr/>
        </p:nvSpPr>
        <p:spPr>
          <a:xfrm>
            <a:off x="9034272" y="539496"/>
            <a:ext cx="1389888" cy="144475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785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6" y="209550"/>
            <a:ext cx="9735528" cy="603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dirty="0" err="1" smtClean="0"/>
              <a:t>Пристр</a:t>
            </a:r>
            <a:r>
              <a:rPr lang="uk-UA" sz="5400" dirty="0" err="1" smtClean="0"/>
              <a:t>ій</a:t>
            </a:r>
            <a:r>
              <a:rPr lang="ru-RU" sz="5400" dirty="0"/>
              <a:t> для </a:t>
            </a:r>
            <a:r>
              <a:rPr lang="ru-RU" sz="5400" dirty="0" err="1"/>
              <a:t>захисту</a:t>
            </a:r>
            <a:r>
              <a:rPr lang="ru-RU" sz="5400" dirty="0"/>
              <a:t> </a:t>
            </a:r>
            <a:r>
              <a:rPr lang="ru-RU" sz="5400" dirty="0" err="1"/>
              <a:t>органів</a:t>
            </a:r>
            <a:r>
              <a:rPr lang="ru-RU" sz="5400" dirty="0"/>
              <a:t> </a:t>
            </a:r>
            <a:r>
              <a:rPr lang="ru-RU" sz="5400" dirty="0" err="1"/>
              <a:t>дихання</a:t>
            </a:r>
            <a:r>
              <a:rPr lang="ru-RU" sz="5400" dirty="0"/>
              <a:t>, очей і </a:t>
            </a:r>
            <a:r>
              <a:rPr lang="ru-RU" sz="5400" dirty="0" err="1"/>
              <a:t>обличчя</a:t>
            </a:r>
            <a:r>
              <a:rPr lang="ru-RU" sz="5400" dirty="0"/>
              <a:t> </a:t>
            </a:r>
            <a:r>
              <a:rPr lang="ru-RU" sz="5400" dirty="0" err="1"/>
              <a:t>людини</a:t>
            </a:r>
            <a:r>
              <a:rPr lang="ru-RU" sz="5400" dirty="0"/>
              <a:t> </a:t>
            </a:r>
            <a:r>
              <a:rPr lang="ru-RU" sz="5400" dirty="0" err="1"/>
              <a:t>від</a:t>
            </a:r>
            <a:r>
              <a:rPr lang="ru-RU" sz="5400" dirty="0"/>
              <a:t> </a:t>
            </a:r>
            <a:r>
              <a:rPr lang="ru-RU" sz="5400" dirty="0" err="1"/>
              <a:t>отруйних</a:t>
            </a:r>
            <a:r>
              <a:rPr lang="ru-RU" sz="5400" dirty="0"/>
              <a:t>, </a:t>
            </a:r>
            <a:r>
              <a:rPr lang="ru-RU" sz="5400" dirty="0" err="1"/>
              <a:t>радіоактивних</a:t>
            </a:r>
            <a:r>
              <a:rPr lang="ru-RU" sz="5400" dirty="0"/>
              <a:t> </a:t>
            </a:r>
            <a:r>
              <a:rPr lang="ru-RU" sz="5400" dirty="0" err="1"/>
              <a:t>речовин</a:t>
            </a:r>
            <a:r>
              <a:rPr lang="ru-RU" sz="5400" dirty="0"/>
              <a:t>, </a:t>
            </a:r>
            <a:r>
              <a:rPr lang="ru-RU" sz="5400" dirty="0" err="1"/>
              <a:t>бактерій</a:t>
            </a:r>
            <a:r>
              <a:rPr lang="ru-RU" sz="5400" dirty="0"/>
              <a:t>, </a:t>
            </a:r>
            <a:r>
              <a:rPr lang="ru-RU" sz="5400" dirty="0" err="1"/>
              <a:t>що</a:t>
            </a:r>
            <a:r>
              <a:rPr lang="ru-RU" sz="5400" dirty="0"/>
              <a:t> </a:t>
            </a:r>
            <a:r>
              <a:rPr lang="ru-RU" sz="5400" dirty="0" err="1"/>
              <a:t>знаходяться</a:t>
            </a:r>
            <a:r>
              <a:rPr lang="ru-RU" sz="5400" dirty="0"/>
              <a:t> в </a:t>
            </a:r>
            <a:r>
              <a:rPr lang="ru-RU" sz="5400" dirty="0" err="1"/>
              <a:t>повітрі</a:t>
            </a:r>
            <a:r>
              <a:rPr lang="ru-RU" sz="5400" dirty="0"/>
              <a:t> у </a:t>
            </a:r>
            <a:r>
              <a:rPr lang="ru-RU" sz="5400" dirty="0" err="1"/>
              <a:t>вигляді</a:t>
            </a:r>
            <a:r>
              <a:rPr lang="ru-RU" sz="5400" dirty="0"/>
              <a:t> пари, </a:t>
            </a:r>
            <a:r>
              <a:rPr lang="ru-RU" sz="5400" dirty="0" err="1"/>
              <a:t>газів</a:t>
            </a:r>
            <a:r>
              <a:rPr lang="ru-RU" sz="5400" dirty="0"/>
              <a:t> </a:t>
            </a:r>
            <a:r>
              <a:rPr lang="ru-RU" sz="5400" dirty="0" err="1"/>
              <a:t>або</a:t>
            </a:r>
            <a:r>
              <a:rPr lang="ru-RU" sz="5400" dirty="0"/>
              <a:t> </a:t>
            </a:r>
            <a:r>
              <a:rPr lang="ru-RU" sz="5400" dirty="0" err="1"/>
              <a:t>аерозолів</a:t>
            </a:r>
            <a:endParaRPr lang="ru-RU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0525126" y="76200"/>
            <a:ext cx="53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1</a:t>
            </a:r>
            <a:endParaRPr lang="ru-RU" sz="4000" dirty="0"/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8553450" y="4886325"/>
            <a:ext cx="2508832" cy="1362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Назад до кольорових секторів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963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6" y="209550"/>
            <a:ext cx="9735528" cy="603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dirty="0" err="1"/>
              <a:t>Д</a:t>
            </a:r>
            <a:r>
              <a:rPr lang="ru-RU" sz="5400" dirty="0" err="1" smtClean="0"/>
              <a:t>исперсна</a:t>
            </a:r>
            <a:r>
              <a:rPr lang="ru-RU" sz="5400" dirty="0" smtClean="0"/>
              <a:t> система, </a:t>
            </a:r>
            <a:r>
              <a:rPr lang="ru-RU" sz="5400" dirty="0" err="1"/>
              <a:t>що</a:t>
            </a:r>
            <a:r>
              <a:rPr lang="ru-RU" sz="5400" dirty="0"/>
              <a:t> </a:t>
            </a:r>
            <a:r>
              <a:rPr lang="ru-RU" sz="5400" dirty="0" err="1" smtClean="0"/>
              <a:t>складається</a:t>
            </a:r>
            <a:r>
              <a:rPr lang="ru-RU" sz="5400" dirty="0" smtClean="0"/>
              <a:t> </a:t>
            </a:r>
            <a:r>
              <a:rPr lang="ru-RU" sz="5400" dirty="0"/>
              <a:t>з </a:t>
            </a:r>
            <a:r>
              <a:rPr lang="ru-RU" sz="5400" dirty="0" err="1"/>
              <a:t>дрібних</a:t>
            </a:r>
            <a:r>
              <a:rPr lang="ru-RU" sz="5400" dirty="0"/>
              <a:t> </a:t>
            </a:r>
            <a:r>
              <a:rPr lang="ru-RU" sz="5400" dirty="0" err="1"/>
              <a:t>твердих</a:t>
            </a:r>
            <a:r>
              <a:rPr lang="ru-RU" sz="5400" dirty="0"/>
              <a:t> </a:t>
            </a:r>
            <a:r>
              <a:rPr lang="ru-RU" sz="5400" dirty="0" err="1"/>
              <a:t>або</a:t>
            </a:r>
            <a:r>
              <a:rPr lang="ru-RU" sz="5400" dirty="0"/>
              <a:t> </a:t>
            </a:r>
            <a:r>
              <a:rPr lang="ru-RU" sz="5400" dirty="0" err="1"/>
              <a:t>рідких</a:t>
            </a:r>
            <a:r>
              <a:rPr lang="ru-RU" sz="5400" dirty="0"/>
              <a:t> </a:t>
            </a:r>
            <a:r>
              <a:rPr lang="ru-RU" sz="5400" dirty="0" err="1" smtClean="0"/>
              <a:t>частинок</a:t>
            </a:r>
            <a:r>
              <a:rPr lang="ru-RU" sz="5400" dirty="0" smtClean="0"/>
              <a:t> та газового </a:t>
            </a:r>
            <a:r>
              <a:rPr lang="ru-RU" sz="5400" dirty="0" err="1"/>
              <a:t>середовища</a:t>
            </a:r>
            <a:r>
              <a:rPr lang="ru-RU" sz="5400" dirty="0"/>
              <a:t> (</a:t>
            </a:r>
            <a:r>
              <a:rPr lang="ru-RU" sz="5400" dirty="0" err="1"/>
              <a:t>наприклад</a:t>
            </a:r>
            <a:r>
              <a:rPr lang="ru-RU" sz="5400" dirty="0"/>
              <a:t>, </a:t>
            </a:r>
            <a:r>
              <a:rPr lang="ru-RU" sz="5400" dirty="0" err="1" smtClean="0"/>
              <a:t>повітря</a:t>
            </a:r>
            <a:r>
              <a:rPr lang="ru-RU" sz="5400" dirty="0" smtClean="0"/>
              <a:t>) </a:t>
            </a:r>
            <a:r>
              <a:rPr lang="ru-RU" sz="5400" dirty="0"/>
              <a:t>де зависли </a:t>
            </a:r>
            <a:r>
              <a:rPr lang="ru-RU" sz="5400" dirty="0" err="1"/>
              <a:t>ці</a:t>
            </a:r>
            <a:r>
              <a:rPr lang="ru-RU" sz="5400" dirty="0"/>
              <a:t> </a:t>
            </a:r>
            <a:r>
              <a:rPr lang="ru-RU" sz="5400" dirty="0" err="1" smtClean="0"/>
              <a:t>частинки</a:t>
            </a:r>
            <a:endParaRPr lang="ru-RU" sz="13800" dirty="0"/>
          </a:p>
        </p:txBody>
      </p:sp>
      <p:sp>
        <p:nvSpPr>
          <p:cNvPr id="4" name="TextBox 3"/>
          <p:cNvSpPr txBox="1"/>
          <p:nvPr/>
        </p:nvSpPr>
        <p:spPr>
          <a:xfrm>
            <a:off x="10525126" y="76200"/>
            <a:ext cx="53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/>
              <a:t>2</a:t>
            </a:r>
            <a:endParaRPr lang="ru-RU" sz="4000" dirty="0"/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8553450" y="4886325"/>
            <a:ext cx="2508832" cy="1362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Назад до кольорових секторів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0487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6" y="209550"/>
            <a:ext cx="9735528" cy="603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dirty="0" err="1" smtClean="0"/>
              <a:t>Патологічні</a:t>
            </a:r>
            <a:r>
              <a:rPr lang="ru-RU" sz="5400" dirty="0" smtClean="0"/>
              <a:t> </a:t>
            </a:r>
            <a:r>
              <a:rPr lang="ru-RU" sz="5400" dirty="0" err="1"/>
              <a:t>елементи</a:t>
            </a:r>
            <a:r>
              <a:rPr lang="ru-RU" sz="5400" dirty="0"/>
              <a:t> на </a:t>
            </a:r>
            <a:r>
              <a:rPr lang="ru-RU" sz="5400" dirty="0" err="1" smtClean="0"/>
              <a:t>шкірі</a:t>
            </a:r>
            <a:r>
              <a:rPr lang="ru-RU" sz="5400" dirty="0" smtClean="0"/>
              <a:t>, </a:t>
            </a:r>
            <a:r>
              <a:rPr lang="ru-RU" sz="5400" dirty="0" err="1" smtClean="0"/>
              <a:t>що</a:t>
            </a:r>
            <a:r>
              <a:rPr lang="ru-RU" sz="5400" dirty="0" smtClean="0"/>
              <a:t> </a:t>
            </a:r>
            <a:r>
              <a:rPr lang="ru-RU" sz="5400" dirty="0" err="1"/>
              <a:t>відрізняються</a:t>
            </a:r>
            <a:r>
              <a:rPr lang="ru-RU" sz="5400" dirty="0"/>
              <a:t> </a:t>
            </a:r>
            <a:r>
              <a:rPr lang="ru-RU" sz="5400" dirty="0" err="1"/>
              <a:t>від</a:t>
            </a:r>
            <a:r>
              <a:rPr lang="ru-RU" sz="5400" dirty="0"/>
              <a:t> </a:t>
            </a:r>
            <a:r>
              <a:rPr lang="ru-RU" sz="5400" dirty="0" err="1"/>
              <a:t>нормальної</a:t>
            </a:r>
            <a:r>
              <a:rPr lang="ru-RU" sz="5400" dirty="0"/>
              <a:t> </a:t>
            </a:r>
            <a:r>
              <a:rPr lang="ru-RU" sz="5400" dirty="0" err="1"/>
              <a:t>шкіри</a:t>
            </a:r>
            <a:r>
              <a:rPr lang="ru-RU" sz="5400" dirty="0"/>
              <a:t> </a:t>
            </a:r>
            <a:r>
              <a:rPr lang="ru-RU" sz="5400" dirty="0" err="1" smtClean="0"/>
              <a:t>кольором</a:t>
            </a:r>
            <a:r>
              <a:rPr lang="ru-RU" sz="5400" dirty="0"/>
              <a:t>, текстурою, </a:t>
            </a:r>
            <a:r>
              <a:rPr lang="ru-RU" sz="5400" dirty="0" err="1"/>
              <a:t>зовнішнім</a:t>
            </a:r>
            <a:r>
              <a:rPr lang="ru-RU" sz="5400" dirty="0"/>
              <a:t> </a:t>
            </a:r>
            <a:r>
              <a:rPr lang="ru-RU" sz="5400" dirty="0" err="1"/>
              <a:t>виглядом</a:t>
            </a:r>
            <a:r>
              <a:rPr lang="ru-RU" sz="5400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25126" y="76200"/>
            <a:ext cx="53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3</a:t>
            </a: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8553450" y="4886325"/>
            <a:ext cx="2508832" cy="1362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Назад до кольорових секторів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7349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6" y="209550"/>
            <a:ext cx="9735528" cy="603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 err="1"/>
              <a:t>С</a:t>
            </a:r>
            <a:r>
              <a:rPr lang="ru-RU" sz="4400" dirty="0" err="1" smtClean="0"/>
              <a:t>пеціально</a:t>
            </a:r>
            <a:r>
              <a:rPr lang="ru-RU" sz="4400" dirty="0" smtClean="0"/>
              <a:t> </a:t>
            </a:r>
            <a:r>
              <a:rPr lang="ru-RU" sz="4400" dirty="0" err="1" smtClean="0"/>
              <a:t>розроблений</a:t>
            </a:r>
            <a:r>
              <a:rPr lang="ru-RU" sz="4400" dirty="0"/>
              <a:t> </a:t>
            </a:r>
            <a:r>
              <a:rPr lang="ru-RU" sz="4400" dirty="0" smtClean="0"/>
              <a:t>костюм</a:t>
            </a:r>
            <a:r>
              <a:rPr lang="ru-RU" sz="4400" dirty="0"/>
              <a:t>, </a:t>
            </a:r>
            <a:endParaRPr lang="ru-RU" sz="4400" dirty="0" smtClean="0"/>
          </a:p>
          <a:p>
            <a:pPr marL="0" indent="0">
              <a:buNone/>
            </a:pPr>
            <a:r>
              <a:rPr lang="ru-RU" sz="4400" dirty="0" err="1" smtClean="0"/>
              <a:t>комбінезон</a:t>
            </a:r>
            <a:r>
              <a:rPr lang="ru-RU" sz="4400" dirty="0" smtClean="0"/>
              <a:t>,</a:t>
            </a:r>
            <a:r>
              <a:rPr lang="ru-RU" sz="4400" dirty="0"/>
              <a:t> </a:t>
            </a:r>
            <a:r>
              <a:rPr lang="ru-RU" sz="4400" dirty="0" err="1" smtClean="0"/>
              <a:t>халат,спідня</a:t>
            </a:r>
            <a:r>
              <a:rPr lang="ru-RU" sz="4400" dirty="0" smtClean="0"/>
              <a:t>,</a:t>
            </a:r>
            <a:r>
              <a:rPr lang="ru-RU" sz="4400" dirty="0" smtClean="0">
                <a:hlinkClick r:id="rId2" tooltip="Спідня білизна"/>
              </a:rPr>
              <a:t> </a:t>
            </a:r>
            <a:r>
              <a:rPr lang="ru-RU" sz="4400" dirty="0" err="1" smtClean="0"/>
              <a:t>білизна</a:t>
            </a:r>
            <a:r>
              <a:rPr lang="ru-RU" sz="4400" dirty="0" smtClean="0"/>
              <a:t>,</a:t>
            </a:r>
            <a:r>
              <a:rPr lang="ru-RU" sz="4400" dirty="0"/>
              <a:t> </a:t>
            </a:r>
            <a:r>
              <a:rPr lang="ru-RU" sz="4400" dirty="0" err="1" smtClean="0"/>
              <a:t>фартухи</a:t>
            </a:r>
            <a:r>
              <a:rPr lang="ru-RU" sz="4400" dirty="0" smtClean="0"/>
              <a:t>,</a:t>
            </a:r>
            <a:r>
              <a:rPr lang="ru-RU" sz="4400" dirty="0"/>
              <a:t> </a:t>
            </a:r>
            <a:r>
              <a:rPr lang="ru-RU" sz="4400" dirty="0" err="1" smtClean="0"/>
              <a:t>рукавиці</a:t>
            </a:r>
            <a:r>
              <a:rPr lang="ru-RU" sz="4400" dirty="0"/>
              <a:t> </a:t>
            </a:r>
            <a:r>
              <a:rPr lang="ru-RU" sz="4400" dirty="0" err="1" smtClean="0"/>
              <a:t>тощо</a:t>
            </a:r>
            <a:r>
              <a:rPr lang="ru-RU" sz="4400" dirty="0" smtClean="0"/>
              <a:t>, </a:t>
            </a:r>
            <a:r>
              <a:rPr lang="ru-RU" sz="4400" dirty="0" err="1" smtClean="0"/>
              <a:t>покликані</a:t>
            </a:r>
            <a:r>
              <a:rPr lang="ru-RU" sz="4400" dirty="0" smtClean="0"/>
              <a:t> </a:t>
            </a:r>
            <a:r>
              <a:rPr lang="ru-RU" sz="4400" dirty="0" err="1"/>
              <a:t>захищати</a:t>
            </a:r>
            <a:r>
              <a:rPr lang="ru-RU" sz="4400" dirty="0"/>
              <a:t> </a:t>
            </a:r>
            <a:r>
              <a:rPr lang="ru-RU" sz="4400" dirty="0" err="1"/>
              <a:t>робітника</a:t>
            </a:r>
            <a:r>
              <a:rPr lang="ru-RU" sz="4400" dirty="0"/>
              <a:t> </a:t>
            </a:r>
            <a:r>
              <a:rPr lang="ru-RU" sz="4400" dirty="0" err="1"/>
              <a:t>від</a:t>
            </a:r>
            <a:r>
              <a:rPr lang="ru-RU" sz="4400" dirty="0"/>
              <a:t> </a:t>
            </a:r>
            <a:r>
              <a:rPr lang="ru-RU" sz="4400" dirty="0" err="1"/>
              <a:t>шкідливих</a:t>
            </a:r>
            <a:r>
              <a:rPr lang="ru-RU" sz="4400" dirty="0"/>
              <a:t> </a:t>
            </a:r>
            <a:r>
              <a:rPr lang="ru-RU" sz="4400" dirty="0" err="1"/>
              <a:t>впливів</a:t>
            </a:r>
            <a:r>
              <a:rPr lang="ru-RU" sz="4400" dirty="0"/>
              <a:t> </a:t>
            </a:r>
            <a:r>
              <a:rPr lang="ru-RU" sz="4400" dirty="0" err="1"/>
              <a:t>зовнішнього</a:t>
            </a:r>
            <a:r>
              <a:rPr lang="ru-RU" sz="4400" dirty="0"/>
              <a:t> </a:t>
            </a:r>
            <a:r>
              <a:rPr lang="ru-RU" sz="4400" dirty="0" err="1" smtClean="0"/>
              <a:t>середовища</a:t>
            </a:r>
            <a:endParaRPr lang="ru-RU" sz="9600" dirty="0"/>
          </a:p>
        </p:txBody>
      </p:sp>
      <p:sp>
        <p:nvSpPr>
          <p:cNvPr id="4" name="TextBox 3"/>
          <p:cNvSpPr txBox="1"/>
          <p:nvPr/>
        </p:nvSpPr>
        <p:spPr>
          <a:xfrm>
            <a:off x="10525126" y="76200"/>
            <a:ext cx="53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4</a:t>
            </a:r>
          </a:p>
        </p:txBody>
      </p:sp>
      <p:sp>
        <p:nvSpPr>
          <p:cNvPr id="7" name="Скругленный прямоугольник 6">
            <a:hlinkClick r:id="rId3" action="ppaction://hlinksldjump"/>
          </p:cNvPr>
          <p:cNvSpPr/>
          <p:nvPr/>
        </p:nvSpPr>
        <p:spPr>
          <a:xfrm>
            <a:off x="8553450" y="4886325"/>
            <a:ext cx="2508832" cy="1362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Назад до кольорових секторів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5473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6" y="209550"/>
            <a:ext cx="9735528" cy="603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dirty="0" err="1" smtClean="0"/>
              <a:t>Пристрій</a:t>
            </a:r>
            <a:r>
              <a:rPr lang="ru-RU" sz="5400" dirty="0" smtClean="0"/>
              <a:t>, </a:t>
            </a:r>
            <a:r>
              <a:rPr lang="ru-RU" sz="5400" dirty="0" err="1" smtClean="0"/>
              <a:t>матеріал</a:t>
            </a:r>
            <a:r>
              <a:rPr lang="ru-RU" sz="5400" dirty="0" smtClean="0"/>
              <a:t>, </a:t>
            </a:r>
            <a:r>
              <a:rPr lang="ru-RU" sz="5400" dirty="0" err="1" smtClean="0"/>
              <a:t>що</a:t>
            </a:r>
            <a:r>
              <a:rPr lang="ru-RU" sz="5400" dirty="0" smtClean="0"/>
              <a:t> </a:t>
            </a:r>
            <a:r>
              <a:rPr lang="ru-RU" sz="5400" dirty="0" err="1" smtClean="0"/>
              <a:t>використовують</a:t>
            </a:r>
            <a:r>
              <a:rPr lang="ru-RU" sz="5400" dirty="0" smtClean="0"/>
              <a:t> для </a:t>
            </a:r>
            <a:r>
              <a:rPr lang="ru-RU" sz="5400" dirty="0" err="1" smtClean="0"/>
              <a:t>очищення</a:t>
            </a:r>
            <a:r>
              <a:rPr lang="ru-RU" sz="5400" dirty="0" smtClean="0"/>
              <a:t> води </a:t>
            </a:r>
            <a:r>
              <a:rPr lang="ru-RU" sz="5400" dirty="0" err="1" smtClean="0"/>
              <a:t>або</a:t>
            </a:r>
            <a:r>
              <a:rPr lang="ru-RU" sz="5400" dirty="0" smtClean="0"/>
              <a:t> </a:t>
            </a:r>
            <a:r>
              <a:rPr lang="ru-RU" sz="5400" dirty="0" err="1" smtClean="0"/>
              <a:t>повітря</a:t>
            </a:r>
            <a:endParaRPr lang="ru-RU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0525126" y="76200"/>
            <a:ext cx="53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5</a:t>
            </a: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8553450" y="4886325"/>
            <a:ext cx="2508832" cy="1362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Назад до кольорових секторів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3836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6" y="209550"/>
            <a:ext cx="9735528" cy="603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5400" dirty="0" smtClean="0"/>
              <a:t>Рослинність на обличчі, що порушує герметичність респіратора</a:t>
            </a:r>
            <a:endParaRPr lang="ru-RU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0525126" y="76200"/>
            <a:ext cx="53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6</a:t>
            </a: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8553450" y="4886325"/>
            <a:ext cx="2508832" cy="1362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Назад до кольорових секторів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990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6" y="209550"/>
            <a:ext cx="9735528" cy="603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5400" dirty="0" smtClean="0"/>
              <a:t>Робота </a:t>
            </a:r>
            <a:r>
              <a:rPr lang="uk-UA" sz="5400" dirty="0" err="1" smtClean="0"/>
              <a:t>пов</a:t>
            </a:r>
            <a:r>
              <a:rPr lang="en-US" sz="5400" dirty="0" smtClean="0"/>
              <a:t>’</a:t>
            </a:r>
            <a:r>
              <a:rPr lang="uk-UA" sz="5400" dirty="0" err="1" smtClean="0"/>
              <a:t>язана</a:t>
            </a:r>
            <a:r>
              <a:rPr lang="uk-UA" sz="5400" dirty="0" smtClean="0"/>
              <a:t> з нанесенням </a:t>
            </a:r>
            <a:r>
              <a:rPr lang="uk-UA" sz="5400" dirty="0" err="1" smtClean="0"/>
              <a:t>лако</a:t>
            </a:r>
            <a:r>
              <a:rPr lang="uk-UA" sz="5400" dirty="0" smtClean="0"/>
              <a:t>-фарбових виробів</a:t>
            </a:r>
            <a:endParaRPr lang="ru-RU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0525126" y="76200"/>
            <a:ext cx="53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7</a:t>
            </a: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8553450" y="4886325"/>
            <a:ext cx="2508832" cy="1362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Назад до кольорових секторів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2580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</TotalTime>
  <Words>172</Words>
  <Application>Microsoft Office PowerPoint</Application>
  <PresentationFormat>Широкоэкранный</PresentationFormat>
  <Paragraphs>37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Ион</vt:lpstr>
      <vt:lpstr>Мультимедійна гра  «Розгадай кросворд» Тема:  «Професійні захворювання, викликані шкідливими хімічними речовинами»   Розробила викладач ДНЗ «МВПБУ м.Краматорська» М.В.Гардаш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7</cp:revision>
  <dcterms:created xsi:type="dcterms:W3CDTF">2017-05-28T17:20:50Z</dcterms:created>
  <dcterms:modified xsi:type="dcterms:W3CDTF">2017-05-28T18:23:40Z</dcterms:modified>
</cp:coreProperties>
</file>