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89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69" r:id="rId15"/>
    <p:sldId id="278" r:id="rId16"/>
    <p:sldId id="270" r:id="rId17"/>
    <p:sldId id="260" r:id="rId18"/>
    <p:sldId id="262" r:id="rId19"/>
    <p:sldId id="263" r:id="rId20"/>
    <p:sldId id="267" r:id="rId21"/>
    <p:sldId id="271" r:id="rId22"/>
    <p:sldId id="272" r:id="rId23"/>
    <p:sldId id="275" r:id="rId24"/>
    <p:sldId id="276" r:id="rId25"/>
    <p:sldId id="277" r:id="rId26"/>
  </p:sldIdLst>
  <p:sldSz cx="9144000" cy="6858000" type="screen4x3"/>
  <p:notesSz cx="6759575" cy="98679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67" autoAdjust="0"/>
  </p:normalViewPr>
  <p:slideViewPr>
    <p:cSldViewPr>
      <p:cViewPr varScale="1">
        <p:scale>
          <a:sx n="75" d="100"/>
          <a:sy n="75" d="100"/>
        </p:scale>
        <p:origin x="-102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E0CD37E7-2CDF-4D28-9EAF-706A52414B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Тема уроку: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7499176" cy="1752600"/>
          </a:xfrm>
        </p:spPr>
        <p:txBody>
          <a:bodyPr>
            <a:normAutofit fontScale="70000" lnSpcReduction="20000"/>
          </a:bodyPr>
          <a:lstStyle/>
          <a:p>
            <a:r>
              <a:rPr lang="uk-UA" sz="5100" dirty="0" smtClean="0">
                <a:solidFill>
                  <a:srgbClr val="FF0000"/>
                </a:solidFill>
              </a:rPr>
              <a:t>Жири, білки, вуглеводи, вітаміни як компоненти їжі. Їхня роль в </a:t>
            </a:r>
          </a:p>
          <a:p>
            <a:r>
              <a:rPr lang="uk-UA" sz="5100" dirty="0" smtClean="0">
                <a:solidFill>
                  <a:srgbClr val="FF0000"/>
                </a:solidFill>
              </a:rPr>
              <a:t>організмі.</a:t>
            </a: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uk-UA" dirty="0" smtClean="0">
              <a:solidFill>
                <a:srgbClr val="FF0000"/>
              </a:solidFill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250825" y="188913"/>
            <a:ext cx="8497888" cy="2151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249363" indent="-1249363">
              <a:spcBef>
                <a:spcPct val="50000"/>
              </a:spcBef>
            </a:pPr>
            <a:r>
              <a:rPr lang="uk-UA" sz="2800" dirty="0"/>
              <a:t>                    </a:t>
            </a:r>
            <a:r>
              <a:rPr lang="uk-UA" sz="4400" b="1" dirty="0">
                <a:solidFill>
                  <a:schemeClr val="accent2"/>
                </a:solidFill>
              </a:rPr>
              <a:t>Поняття про жири</a:t>
            </a:r>
          </a:p>
          <a:p>
            <a:pPr marL="1249363" indent="-1249363">
              <a:spcBef>
                <a:spcPct val="50000"/>
              </a:spcBef>
            </a:pPr>
            <a:r>
              <a:rPr lang="uk-UA" sz="2600" b="1" i="1" dirty="0">
                <a:solidFill>
                  <a:srgbClr val="CC3300"/>
                </a:solidFill>
              </a:rPr>
              <a:t>Жири </a:t>
            </a:r>
            <a:r>
              <a:rPr lang="uk-UA" sz="2600" b="1" i="1" dirty="0"/>
              <a:t>–</a:t>
            </a:r>
            <a:r>
              <a:rPr lang="uk-UA" sz="2600" b="1" dirty="0"/>
              <a:t> це складні ефіри, утворені вищими одноосновними карбоновими кислотами і триатомним спиртом гліцерином.</a:t>
            </a:r>
            <a:r>
              <a:rPr lang="uk-UA" sz="2600" dirty="0">
                <a:solidFill>
                  <a:srgbClr val="006600"/>
                </a:solidFill>
              </a:rPr>
              <a:t> </a:t>
            </a:r>
            <a:endParaRPr lang="ru-RU" sz="2600" dirty="0"/>
          </a:p>
        </p:txBody>
      </p:sp>
      <p:sp>
        <p:nvSpPr>
          <p:cNvPr id="6176" name="Rectangle 32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4192588"/>
            <a:ext cx="1944688" cy="2665412"/>
          </a:xfrm>
        </p:spPr>
        <p:txBody>
          <a:bodyPr/>
          <a:lstStyle/>
          <a:p>
            <a:pPr>
              <a:buFontTx/>
              <a:buNone/>
            </a:pPr>
            <a:r>
              <a:rPr lang="uk-UA" b="1" i="1" u="sng">
                <a:solidFill>
                  <a:srgbClr val="800000"/>
                </a:solidFill>
              </a:rPr>
              <a:t>Гліцерин</a:t>
            </a:r>
            <a:r>
              <a:rPr lang="uk-UA" b="1" i="1">
                <a:solidFill>
                  <a:srgbClr val="990033"/>
                </a:solidFill>
              </a:rPr>
              <a:t> </a:t>
            </a:r>
            <a:r>
              <a:rPr lang="uk-UA" b="1" i="1">
                <a:solidFill>
                  <a:srgbClr val="FF6600"/>
                </a:solidFill>
              </a:rPr>
              <a:t>                                                                                                                                         </a:t>
            </a:r>
          </a:p>
          <a:p>
            <a:pPr>
              <a:buFontTx/>
              <a:buNone/>
            </a:pPr>
            <a:r>
              <a:rPr lang="uk-UA" b="1" i="1">
                <a:solidFill>
                  <a:schemeClr val="accent2"/>
                </a:solidFill>
              </a:rPr>
              <a:t>СН</a:t>
            </a:r>
            <a:r>
              <a:rPr lang="uk-UA" b="1" i="1" baseline="-25000">
                <a:solidFill>
                  <a:schemeClr val="accent2"/>
                </a:solidFill>
              </a:rPr>
              <a:t>2</a:t>
            </a:r>
            <a:r>
              <a:rPr lang="uk-UA" b="1" i="1">
                <a:solidFill>
                  <a:schemeClr val="accent2"/>
                </a:solidFill>
              </a:rPr>
              <a:t> -ОН</a:t>
            </a:r>
          </a:p>
          <a:p>
            <a:pPr>
              <a:buFontTx/>
              <a:buNone/>
            </a:pPr>
            <a:r>
              <a:rPr lang="uk-UA" b="1" i="1">
                <a:solidFill>
                  <a:schemeClr val="accent2"/>
                </a:solidFill>
              </a:rPr>
              <a:t>СН-ОН                                                                                                                                                                                          </a:t>
            </a:r>
          </a:p>
          <a:p>
            <a:pPr>
              <a:buFontTx/>
              <a:buNone/>
            </a:pPr>
            <a:r>
              <a:rPr lang="uk-UA" b="1" i="1">
                <a:solidFill>
                  <a:schemeClr val="accent2"/>
                </a:solidFill>
              </a:rPr>
              <a:t>СН</a:t>
            </a:r>
            <a:r>
              <a:rPr lang="uk-UA" b="1" i="1" baseline="-25000">
                <a:solidFill>
                  <a:schemeClr val="accent2"/>
                </a:solidFill>
              </a:rPr>
              <a:t>2</a:t>
            </a:r>
            <a:r>
              <a:rPr lang="uk-UA" b="1" i="1">
                <a:solidFill>
                  <a:schemeClr val="accent2"/>
                </a:solidFill>
              </a:rPr>
              <a:t> -ОН</a:t>
            </a:r>
            <a:endParaRPr lang="ru-RU" b="1" i="1">
              <a:solidFill>
                <a:schemeClr val="accent2"/>
              </a:solidFill>
            </a:endParaRPr>
          </a:p>
        </p:txBody>
      </p:sp>
      <p:sp>
        <p:nvSpPr>
          <p:cNvPr id="6177" name="Rectangle 33"/>
          <p:cNvSpPr>
            <a:spLocks noGrp="1" noChangeArrowheads="1"/>
          </p:cNvSpPr>
          <p:nvPr>
            <p:ph type="body" sz="half" idx="2"/>
          </p:nvPr>
        </p:nvSpPr>
        <p:spPr>
          <a:xfrm>
            <a:off x="3059113" y="4149725"/>
            <a:ext cx="6084887" cy="2519363"/>
          </a:xfrm>
        </p:spPr>
        <p:txBody>
          <a:bodyPr/>
          <a:lstStyle/>
          <a:p>
            <a:pPr>
              <a:buFontTx/>
              <a:buNone/>
            </a:pPr>
            <a:r>
              <a:rPr lang="uk-UA" b="1" i="1">
                <a:solidFill>
                  <a:srgbClr val="990033"/>
                </a:solidFill>
              </a:rPr>
              <a:t>		</a:t>
            </a:r>
            <a:r>
              <a:rPr lang="uk-UA" b="1" i="1" u="sng">
                <a:solidFill>
                  <a:srgbClr val="800000"/>
                </a:solidFill>
              </a:rPr>
              <a:t>Вищі карбонові кислоти</a:t>
            </a:r>
          </a:p>
          <a:p>
            <a:pPr>
              <a:buFontTx/>
              <a:buNone/>
            </a:pPr>
            <a:r>
              <a:rPr lang="uk-UA" sz="2400" b="1" u="sng"/>
              <a:t>Насичені:</a:t>
            </a:r>
            <a:r>
              <a:rPr lang="uk-UA" sz="2400" b="1" i="1"/>
              <a:t>  С</a:t>
            </a:r>
            <a:r>
              <a:rPr lang="uk-UA" sz="2400" b="1" i="1" baseline="-25000"/>
              <a:t>15</a:t>
            </a:r>
            <a:r>
              <a:rPr lang="uk-UA" sz="2400" b="1" i="1"/>
              <a:t>Н</a:t>
            </a:r>
            <a:r>
              <a:rPr lang="uk-UA" sz="2400" b="1" i="1" baseline="-25000"/>
              <a:t>33</a:t>
            </a:r>
            <a:r>
              <a:rPr lang="uk-UA" sz="2400" b="1" i="1"/>
              <a:t>СООН пальмітинова            	        С</a:t>
            </a:r>
            <a:r>
              <a:rPr lang="uk-UA" sz="2400" b="1" i="1" baseline="-25000"/>
              <a:t>17</a:t>
            </a:r>
            <a:r>
              <a:rPr lang="uk-UA" sz="2400" b="1" i="1"/>
              <a:t>Н</a:t>
            </a:r>
            <a:r>
              <a:rPr lang="uk-UA" sz="2400" b="1" i="1" baseline="-25000"/>
              <a:t>35</a:t>
            </a:r>
            <a:r>
              <a:rPr lang="uk-UA" sz="2400" b="1" i="1"/>
              <a:t>СООН стеаринова</a:t>
            </a:r>
          </a:p>
          <a:p>
            <a:pPr>
              <a:buFontTx/>
              <a:buNone/>
            </a:pPr>
            <a:endParaRPr lang="ru-RU" sz="2400" b="1" i="1"/>
          </a:p>
          <a:p>
            <a:pPr>
              <a:buFontTx/>
              <a:buNone/>
            </a:pPr>
            <a:r>
              <a:rPr lang="uk-UA" sz="2400" b="1" u="sng"/>
              <a:t>Ненасичені:</a:t>
            </a:r>
            <a:r>
              <a:rPr lang="uk-UA" sz="2400" b="1" i="1"/>
              <a:t> С</a:t>
            </a:r>
            <a:r>
              <a:rPr lang="uk-UA" sz="2400" b="1" i="1" baseline="-25000"/>
              <a:t>17</a:t>
            </a:r>
            <a:r>
              <a:rPr lang="uk-UA" sz="2400" b="1" i="1"/>
              <a:t>Н</a:t>
            </a:r>
            <a:r>
              <a:rPr lang="uk-UA" sz="2400" b="1" i="1" baseline="-25000"/>
              <a:t>33</a:t>
            </a:r>
            <a:r>
              <a:rPr lang="uk-UA" sz="2400" b="1" i="1"/>
              <a:t>СООН олеїнова</a:t>
            </a:r>
          </a:p>
          <a:p>
            <a:pPr>
              <a:spcBef>
                <a:spcPct val="50000"/>
              </a:spcBef>
              <a:buFontTx/>
              <a:buNone/>
            </a:pPr>
            <a:endParaRPr lang="ru-RU" sz="2400" b="1" i="1"/>
          </a:p>
        </p:txBody>
      </p:sp>
      <p:pic>
        <p:nvPicPr>
          <p:cNvPr id="6149" name="Picture 5" descr="форм естера"/>
          <p:cNvPicPr>
            <a:picLocks noGrp="1" noChangeAspect="1" noChangeArrowheads="1"/>
          </p:cNvPicPr>
          <p:nvPr>
            <p:ph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580063" y="2349500"/>
            <a:ext cx="2808287" cy="1285875"/>
          </a:xfrm>
          <a:noFill/>
          <a:ln/>
        </p:spPr>
      </p:pic>
      <p:sp>
        <p:nvSpPr>
          <p:cNvPr id="6151" name="Text Box 7"/>
          <p:cNvSpPr txBox="1">
            <a:spLocks noChangeArrowheads="1"/>
          </p:cNvSpPr>
          <p:nvPr/>
        </p:nvSpPr>
        <p:spPr bwMode="auto">
          <a:xfrm>
            <a:off x="0" y="2420938"/>
            <a:ext cx="52927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 i="1" dirty="0"/>
              <a:t>Загальна формула </a:t>
            </a:r>
            <a:r>
              <a:rPr lang="uk-UA" sz="2800" b="1" i="1" dirty="0" err="1"/>
              <a:t>естерів</a:t>
            </a:r>
            <a:r>
              <a:rPr lang="uk-UA" sz="2800" b="1" i="1" dirty="0"/>
              <a:t>:</a:t>
            </a:r>
            <a:endParaRPr lang="ru-RU" sz="2800" b="1" i="1" dirty="0"/>
          </a:p>
        </p:txBody>
      </p:sp>
      <p:sp>
        <p:nvSpPr>
          <p:cNvPr id="6152" name="Text Box 8"/>
          <p:cNvSpPr txBox="1">
            <a:spLocks noChangeArrowheads="1"/>
          </p:cNvSpPr>
          <p:nvPr/>
        </p:nvSpPr>
        <p:spPr bwMode="auto">
          <a:xfrm>
            <a:off x="3492500" y="2492375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800"/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3779838" y="2565400"/>
            <a:ext cx="1841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ru-RU" sz="2800"/>
          </a:p>
        </p:txBody>
      </p:sp>
      <p:sp>
        <p:nvSpPr>
          <p:cNvPr id="6162" name="Line 18"/>
          <p:cNvSpPr>
            <a:spLocks noChangeShapeType="1"/>
          </p:cNvSpPr>
          <p:nvPr/>
        </p:nvSpPr>
        <p:spPr bwMode="auto">
          <a:xfrm>
            <a:off x="5867400" y="50133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5" name="Line 21"/>
          <p:cNvSpPr>
            <a:spLocks noChangeShapeType="1"/>
          </p:cNvSpPr>
          <p:nvPr/>
        </p:nvSpPr>
        <p:spPr bwMode="auto">
          <a:xfrm>
            <a:off x="6300788" y="54451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69" name="Line 25"/>
          <p:cNvSpPr>
            <a:spLocks noChangeShapeType="1"/>
          </p:cNvSpPr>
          <p:nvPr/>
        </p:nvSpPr>
        <p:spPr bwMode="auto">
          <a:xfrm flipH="1">
            <a:off x="1187450" y="3860800"/>
            <a:ext cx="1368425" cy="504825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0" name="Line 26"/>
          <p:cNvSpPr>
            <a:spLocks noChangeShapeType="1"/>
          </p:cNvSpPr>
          <p:nvPr/>
        </p:nvSpPr>
        <p:spPr bwMode="auto">
          <a:xfrm>
            <a:off x="2555875" y="3860800"/>
            <a:ext cx="1439863" cy="431800"/>
          </a:xfrm>
          <a:prstGeom prst="line">
            <a:avLst/>
          </a:prstGeom>
          <a:noFill/>
          <a:ln w="31750">
            <a:solidFill>
              <a:srgbClr val="80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2" name="Line 28"/>
          <p:cNvSpPr>
            <a:spLocks noChangeShapeType="1"/>
          </p:cNvSpPr>
          <p:nvPr/>
        </p:nvSpPr>
        <p:spPr bwMode="auto">
          <a:xfrm>
            <a:off x="468313" y="5157788"/>
            <a:ext cx="0" cy="144462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3" name="Line 29"/>
          <p:cNvSpPr>
            <a:spLocks noChangeShapeType="1"/>
          </p:cNvSpPr>
          <p:nvPr/>
        </p:nvSpPr>
        <p:spPr bwMode="auto">
          <a:xfrm>
            <a:off x="468313" y="5661025"/>
            <a:ext cx="0" cy="144463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6178" name="Rectangle 34"/>
          <p:cNvSpPr>
            <a:spLocks noChangeArrowheads="1"/>
          </p:cNvSpPr>
          <p:nvPr/>
        </p:nvSpPr>
        <p:spPr bwMode="auto">
          <a:xfrm>
            <a:off x="179388" y="3429000"/>
            <a:ext cx="48974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800" b="1">
                <a:solidFill>
                  <a:srgbClr val="CC3300"/>
                </a:solidFill>
              </a:rPr>
              <a:t>Жири – тригліцериди </a:t>
            </a:r>
            <a:endParaRPr lang="ru-RU" sz="2800" b="1">
              <a:solidFill>
                <a:srgbClr val="CC33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755576" y="404664"/>
            <a:ext cx="79930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683568" y="416858"/>
            <a:ext cx="813752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000" b="1" dirty="0">
                <a:solidFill>
                  <a:srgbClr val="FF0000"/>
                </a:solidFill>
              </a:rPr>
              <a:t>Утворення молекули</a:t>
            </a:r>
            <a:r>
              <a:rPr lang="en-US" sz="4000" b="1" dirty="0">
                <a:solidFill>
                  <a:srgbClr val="FF0000"/>
                </a:solidFill>
              </a:rPr>
              <a:t> </a:t>
            </a:r>
            <a:r>
              <a:rPr lang="uk-UA" sz="4000" b="1" dirty="0">
                <a:solidFill>
                  <a:srgbClr val="FF0000"/>
                </a:solidFill>
              </a:rPr>
              <a:t>жиру</a:t>
            </a:r>
            <a:endParaRPr lang="ru-RU" sz="4000" b="1" dirty="0">
              <a:solidFill>
                <a:srgbClr val="FF0000"/>
              </a:solidFill>
            </a:endParaRPr>
          </a:p>
        </p:txBody>
      </p:sp>
      <p:pic>
        <p:nvPicPr>
          <p:cNvPr id="9222" name="Picture 6" descr="1161981941_1142076487_fat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889750" y="1268413"/>
            <a:ext cx="2087563" cy="2305050"/>
          </a:xfrm>
          <a:noFill/>
          <a:ln/>
        </p:spPr>
      </p:pic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250825" y="4221163"/>
            <a:ext cx="8893175" cy="234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H</a:t>
            </a:r>
            <a:r>
              <a:rPr lang="en-US" sz="2800" b="1" baseline="-25000">
                <a:solidFill>
                  <a:srgbClr val="0000FF"/>
                </a:solidFill>
              </a:rPr>
              <a:t>2</a:t>
            </a:r>
            <a:r>
              <a:rPr lang="en-US" sz="2800" b="1">
                <a:solidFill>
                  <a:srgbClr val="0000FF"/>
                </a:solidFill>
              </a:rPr>
              <a:t>C</a:t>
            </a:r>
            <a:r>
              <a:rPr lang="en-US" sz="2800" b="1"/>
              <a:t>-OH  +  H</a:t>
            </a:r>
            <a:r>
              <a:rPr lang="en-US" sz="2800" b="1">
                <a:solidFill>
                  <a:srgbClr val="0000FF"/>
                </a:solidFill>
              </a:rPr>
              <a:t>O-CO-R  </a:t>
            </a:r>
            <a:r>
              <a:rPr lang="en-US" sz="2800" b="1"/>
              <a:t>       </a:t>
            </a:r>
            <a:r>
              <a:rPr lang="uk-UA" sz="2800" b="1"/>
              <a:t> </a:t>
            </a:r>
            <a:r>
              <a:rPr lang="en-US" sz="2800" b="1"/>
              <a:t>  </a:t>
            </a:r>
            <a:r>
              <a:rPr lang="uk-UA" sz="2800" b="1"/>
              <a:t> </a:t>
            </a:r>
            <a:r>
              <a:rPr lang="en-US" sz="2800" b="1">
                <a:solidFill>
                  <a:srgbClr val="0000FF"/>
                </a:solidFill>
              </a:rPr>
              <a:t>H</a:t>
            </a:r>
            <a:r>
              <a:rPr lang="en-US" sz="2800" b="1" baseline="-25000">
                <a:solidFill>
                  <a:srgbClr val="0000FF"/>
                </a:solidFill>
              </a:rPr>
              <a:t>2</a:t>
            </a:r>
            <a:r>
              <a:rPr lang="en-US" sz="2800" b="1">
                <a:solidFill>
                  <a:srgbClr val="0000FF"/>
                </a:solidFill>
              </a:rPr>
              <a:t>C-O-CO-R</a:t>
            </a:r>
          </a:p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800000"/>
                </a:solidFill>
              </a:rPr>
              <a:t> </a:t>
            </a:r>
            <a:r>
              <a:rPr lang="uk-UA" sz="2800" b="1">
                <a:solidFill>
                  <a:srgbClr val="800000"/>
                </a:solidFill>
              </a:rPr>
              <a:t> </a:t>
            </a:r>
            <a:r>
              <a:rPr lang="en-US" sz="2800" b="1">
                <a:solidFill>
                  <a:srgbClr val="0000FF"/>
                </a:solidFill>
              </a:rPr>
              <a:t>HC</a:t>
            </a:r>
            <a:r>
              <a:rPr lang="en-US" sz="2800" b="1">
                <a:solidFill>
                  <a:srgbClr val="800000"/>
                </a:solidFill>
              </a:rPr>
              <a:t> </a:t>
            </a:r>
            <a:r>
              <a:rPr lang="uk-UA" sz="2800" b="1"/>
              <a:t>-</a:t>
            </a:r>
            <a:r>
              <a:rPr lang="en-US" sz="2800" b="1"/>
              <a:t>OH  + H</a:t>
            </a:r>
            <a:r>
              <a:rPr lang="en-US" sz="2800" b="1">
                <a:solidFill>
                  <a:srgbClr val="0000FF"/>
                </a:solidFill>
              </a:rPr>
              <a:t>O-CO</a:t>
            </a:r>
            <a:r>
              <a:rPr lang="uk-UA" sz="2800" b="1">
                <a:solidFill>
                  <a:srgbClr val="0000FF"/>
                </a:solidFill>
              </a:rPr>
              <a:t> -</a:t>
            </a:r>
            <a:r>
              <a:rPr lang="en-US" sz="2800" b="1">
                <a:solidFill>
                  <a:srgbClr val="0000FF"/>
                </a:solidFill>
              </a:rPr>
              <a:t>R</a:t>
            </a:r>
            <a:r>
              <a:rPr lang="en-US" sz="2800" b="1"/>
              <a:t>        </a:t>
            </a:r>
            <a:r>
              <a:rPr lang="uk-UA" sz="2800" b="1"/>
              <a:t>   </a:t>
            </a:r>
            <a:r>
              <a:rPr lang="en-US" sz="2800" b="1"/>
              <a:t> </a:t>
            </a:r>
            <a:r>
              <a:rPr lang="uk-UA" sz="2800" b="1"/>
              <a:t> </a:t>
            </a:r>
            <a:r>
              <a:rPr lang="en-US" sz="2800" b="1">
                <a:solidFill>
                  <a:srgbClr val="0000FF"/>
                </a:solidFill>
              </a:rPr>
              <a:t>HC</a:t>
            </a:r>
            <a:r>
              <a:rPr lang="uk-UA" sz="2800" b="1">
                <a:solidFill>
                  <a:srgbClr val="0000FF"/>
                </a:solidFill>
              </a:rPr>
              <a:t>-</a:t>
            </a:r>
            <a:r>
              <a:rPr lang="en-US" sz="2800" b="1">
                <a:solidFill>
                  <a:srgbClr val="0000FF"/>
                </a:solidFill>
              </a:rPr>
              <a:t>O-CO -R</a:t>
            </a:r>
            <a:r>
              <a:rPr lang="en-US" sz="2800" b="1"/>
              <a:t> </a:t>
            </a:r>
            <a:r>
              <a:rPr lang="uk-UA" sz="2800" b="1"/>
              <a:t>+ </a:t>
            </a:r>
            <a:r>
              <a:rPr lang="en-US" sz="2800" b="1"/>
              <a:t>3</a:t>
            </a:r>
            <a:r>
              <a:rPr lang="uk-UA" sz="2800" b="1"/>
              <a:t>Н</a:t>
            </a:r>
            <a:r>
              <a:rPr lang="uk-UA" sz="2800" b="1" baseline="-25000"/>
              <a:t>2</a:t>
            </a:r>
            <a:r>
              <a:rPr lang="uk-UA" sz="2800" b="1"/>
              <a:t>О</a:t>
            </a:r>
            <a:r>
              <a:rPr lang="en-US" sz="2800" b="1"/>
              <a:t> </a:t>
            </a:r>
          </a:p>
          <a:p>
            <a:pPr>
              <a:spcBef>
                <a:spcPct val="50000"/>
              </a:spcBef>
            </a:pPr>
            <a:r>
              <a:rPr lang="en-US" sz="2800" b="1"/>
              <a:t> </a:t>
            </a:r>
            <a:r>
              <a:rPr lang="en-US" sz="2800" b="1">
                <a:solidFill>
                  <a:srgbClr val="0000FF"/>
                </a:solidFill>
              </a:rPr>
              <a:t>H</a:t>
            </a:r>
            <a:r>
              <a:rPr lang="en-US" sz="2800" b="1" baseline="-25000">
                <a:solidFill>
                  <a:srgbClr val="0000FF"/>
                </a:solidFill>
              </a:rPr>
              <a:t>2</a:t>
            </a:r>
            <a:r>
              <a:rPr lang="en-US" sz="2800" b="1">
                <a:solidFill>
                  <a:srgbClr val="0000FF"/>
                </a:solidFill>
              </a:rPr>
              <a:t>C</a:t>
            </a:r>
            <a:r>
              <a:rPr lang="en-US" sz="2800" b="1"/>
              <a:t>-OH +  H</a:t>
            </a:r>
            <a:r>
              <a:rPr lang="en-US" sz="2800" b="1">
                <a:solidFill>
                  <a:srgbClr val="0000FF"/>
                </a:solidFill>
              </a:rPr>
              <a:t>O</a:t>
            </a:r>
            <a:r>
              <a:rPr lang="en-US" sz="2800" b="1"/>
              <a:t> </a:t>
            </a:r>
            <a:r>
              <a:rPr lang="uk-UA" sz="2800" b="1">
                <a:solidFill>
                  <a:srgbClr val="0000FF"/>
                </a:solidFill>
              </a:rPr>
              <a:t>-</a:t>
            </a:r>
            <a:r>
              <a:rPr lang="en-US" sz="2800" b="1">
                <a:solidFill>
                  <a:srgbClr val="0000FF"/>
                </a:solidFill>
              </a:rPr>
              <a:t>CO</a:t>
            </a:r>
            <a:r>
              <a:rPr lang="uk-UA" sz="2800" b="1">
                <a:solidFill>
                  <a:srgbClr val="0000FF"/>
                </a:solidFill>
              </a:rPr>
              <a:t>-</a:t>
            </a:r>
            <a:r>
              <a:rPr lang="en-US" sz="2800" b="1">
                <a:solidFill>
                  <a:srgbClr val="0000FF"/>
                </a:solidFill>
              </a:rPr>
              <a:t>R</a:t>
            </a:r>
            <a:r>
              <a:rPr lang="en-US" sz="2800" b="1"/>
              <a:t>     </a:t>
            </a:r>
            <a:r>
              <a:rPr lang="uk-UA" sz="2800" b="1"/>
              <a:t>     </a:t>
            </a:r>
            <a:r>
              <a:rPr lang="en-US" sz="2800" b="1"/>
              <a:t> </a:t>
            </a:r>
            <a:r>
              <a:rPr lang="uk-UA" sz="2800" b="1"/>
              <a:t> </a:t>
            </a:r>
            <a:r>
              <a:rPr lang="en-US" sz="2800" b="1">
                <a:solidFill>
                  <a:srgbClr val="0000FF"/>
                </a:solidFill>
              </a:rPr>
              <a:t>H</a:t>
            </a:r>
            <a:r>
              <a:rPr lang="en-US" sz="2800" b="1" baseline="-25000">
                <a:solidFill>
                  <a:srgbClr val="0000FF"/>
                </a:solidFill>
              </a:rPr>
              <a:t>2</a:t>
            </a:r>
            <a:r>
              <a:rPr lang="en-US" sz="2800" b="1">
                <a:solidFill>
                  <a:srgbClr val="0000FF"/>
                </a:solidFill>
              </a:rPr>
              <a:t>C-O-CO </a:t>
            </a:r>
            <a:r>
              <a:rPr lang="uk-UA" sz="2800" b="1">
                <a:solidFill>
                  <a:srgbClr val="0000FF"/>
                </a:solidFill>
              </a:rPr>
              <a:t>-</a:t>
            </a:r>
            <a:r>
              <a:rPr lang="en-US" sz="2800" b="1">
                <a:solidFill>
                  <a:srgbClr val="0000FF"/>
                </a:solidFill>
              </a:rPr>
              <a:t>R</a:t>
            </a:r>
          </a:p>
          <a:p>
            <a:pPr>
              <a:spcBef>
                <a:spcPct val="50000"/>
              </a:spcBef>
            </a:pPr>
            <a:r>
              <a:rPr lang="uk-UA" sz="2400" b="1" i="1">
                <a:solidFill>
                  <a:srgbClr val="800000"/>
                </a:solidFill>
              </a:rPr>
              <a:t>гліцерин   карбонова кислота         жир</a:t>
            </a:r>
            <a:r>
              <a:rPr lang="uk-UA" i="1"/>
              <a:t>                             </a:t>
            </a:r>
            <a:endParaRPr lang="ru-RU" sz="2800" i="1"/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395288" y="3573463"/>
            <a:ext cx="78486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3200" b="1" u="sng">
                <a:solidFill>
                  <a:srgbClr val="800000"/>
                </a:solidFill>
              </a:rPr>
              <a:t>Реакція  естерифікації:</a:t>
            </a:r>
            <a:endParaRPr lang="ru-RU" sz="3200" b="1" u="sng">
              <a:solidFill>
                <a:srgbClr val="800000"/>
              </a:solidFill>
            </a:endParaRPr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4140200" y="5084763"/>
            <a:ext cx="6477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900113" y="4724400"/>
            <a:ext cx="0" cy="2159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pic>
        <p:nvPicPr>
          <p:cNvPr id="9234" name="Picture 18" descr="Бертло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341438"/>
            <a:ext cx="2160588" cy="2305050"/>
          </a:xfrm>
          <a:noFill/>
          <a:ln/>
        </p:spPr>
      </p:pic>
      <p:sp>
        <p:nvSpPr>
          <p:cNvPr id="9237" name="Text Box 21"/>
          <p:cNvSpPr txBox="1">
            <a:spLocks noChangeArrowheads="1"/>
          </p:cNvSpPr>
          <p:nvPr/>
        </p:nvSpPr>
        <p:spPr bwMode="auto">
          <a:xfrm>
            <a:off x="2411413" y="1268413"/>
            <a:ext cx="4392612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 dirty="0"/>
              <a:t>     Хімічну природу жирів почали вивчати в першій половині ІХ ст.                                         Синтез жиру </a:t>
            </a:r>
            <a:r>
              <a:rPr lang="uk-UA" sz="2400" b="1" dirty="0" err="1"/>
              <a:t>тристеарину</a:t>
            </a:r>
            <a:r>
              <a:rPr lang="uk-UA" sz="2400" b="1" dirty="0"/>
              <a:t> здійснив французький хімік М.</a:t>
            </a:r>
            <a:r>
              <a:rPr lang="uk-UA" sz="2400" b="1" dirty="0" err="1"/>
              <a:t>Бертло</a:t>
            </a:r>
            <a:endParaRPr lang="uk-UA" sz="2400" b="1" dirty="0"/>
          </a:p>
        </p:txBody>
      </p:sp>
      <p:sp>
        <p:nvSpPr>
          <p:cNvPr id="9238" name="Line 22"/>
          <p:cNvSpPr>
            <a:spLocks noChangeShapeType="1"/>
          </p:cNvSpPr>
          <p:nvPr/>
        </p:nvSpPr>
        <p:spPr bwMode="auto">
          <a:xfrm>
            <a:off x="900113" y="5373688"/>
            <a:ext cx="0" cy="2159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39" name="Line 23"/>
          <p:cNvSpPr>
            <a:spLocks noChangeShapeType="1"/>
          </p:cNvSpPr>
          <p:nvPr/>
        </p:nvSpPr>
        <p:spPr bwMode="auto">
          <a:xfrm>
            <a:off x="5651500" y="4652963"/>
            <a:ext cx="0" cy="2159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>
            <a:off x="5651500" y="5373688"/>
            <a:ext cx="0" cy="215900"/>
          </a:xfrm>
          <a:prstGeom prst="line">
            <a:avLst/>
          </a:prstGeom>
          <a:noFill/>
          <a:ln w="25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0825" y="333375"/>
            <a:ext cx="87137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400" b="1">
                <a:solidFill>
                  <a:schemeClr val="accent2"/>
                </a:solidFill>
              </a:rPr>
              <a:t>Склад і будова молекул</a:t>
            </a:r>
            <a:r>
              <a:rPr lang="en-US" sz="3600" b="1" i="1">
                <a:solidFill>
                  <a:srgbClr val="6600FF"/>
                </a:solidFill>
              </a:rPr>
              <a:t>  </a:t>
            </a:r>
            <a:endParaRPr lang="ru-RU" sz="3600" b="1" i="1">
              <a:solidFill>
                <a:srgbClr val="6600FF"/>
              </a:solidFill>
            </a:endParaRPr>
          </a:p>
        </p:txBody>
      </p:sp>
      <p:pic>
        <p:nvPicPr>
          <p:cNvPr id="8197" name="Picture 5" descr="шарост модель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6300788" y="1511300"/>
            <a:ext cx="2695575" cy="2205038"/>
          </a:xfrm>
          <a:noFill/>
          <a:ln/>
        </p:spPr>
      </p:pic>
      <p:pic>
        <p:nvPicPr>
          <p:cNvPr id="8199" name="Picture 7" descr="модель жира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250825" y="1493838"/>
            <a:ext cx="2592388" cy="2249487"/>
          </a:xfrm>
          <a:noFill/>
          <a:ln/>
        </p:spPr>
      </p:pic>
      <p:pic>
        <p:nvPicPr>
          <p:cNvPr id="8205" name="Picture 13" descr="image004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9036050" y="1773238"/>
            <a:ext cx="144463" cy="79375"/>
          </a:xfrm>
          <a:noFill/>
          <a:ln/>
        </p:spPr>
      </p:pic>
      <p:sp>
        <p:nvSpPr>
          <p:cNvPr id="8208" name="Text Box 16"/>
          <p:cNvSpPr txBox="1">
            <a:spLocks noChangeArrowheads="1"/>
          </p:cNvSpPr>
          <p:nvPr/>
        </p:nvSpPr>
        <p:spPr bwMode="auto">
          <a:xfrm>
            <a:off x="179388" y="4149725"/>
            <a:ext cx="60483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179388" y="4149725"/>
            <a:ext cx="8964612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000" b="1" dirty="0"/>
              <a:t>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15</a:t>
            </a:r>
            <a:r>
              <a:rPr lang="uk-UA" sz="2000" b="1" dirty="0"/>
              <a:t>Н</a:t>
            </a:r>
            <a:r>
              <a:rPr lang="uk-UA" sz="2000" b="1" baseline="-25000" dirty="0"/>
              <a:t>31</a:t>
            </a:r>
            <a:r>
              <a:rPr lang="uk-UA" sz="2000" b="1" dirty="0"/>
              <a:t>     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35 </a:t>
            </a:r>
            <a:r>
              <a:rPr lang="uk-UA" sz="2000" b="1" dirty="0"/>
              <a:t>         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33</a:t>
            </a:r>
            <a:r>
              <a:rPr lang="uk-UA" sz="2000" b="1" dirty="0"/>
              <a:t>    </a:t>
            </a:r>
          </a:p>
          <a:p>
            <a:pPr>
              <a:spcBef>
                <a:spcPct val="50000"/>
              </a:spcBef>
            </a:pPr>
            <a:r>
              <a:rPr lang="uk-UA" sz="2000" b="1" dirty="0"/>
              <a:t> НС- О-СО-С</a:t>
            </a:r>
            <a:r>
              <a:rPr lang="uk-UA" sz="2000" b="1" baseline="-25000" dirty="0"/>
              <a:t>15</a:t>
            </a:r>
            <a:r>
              <a:rPr lang="uk-UA" sz="2000" b="1" dirty="0"/>
              <a:t>Н</a:t>
            </a:r>
            <a:r>
              <a:rPr lang="uk-UA" sz="2000" b="1" baseline="-25000" dirty="0"/>
              <a:t>31</a:t>
            </a:r>
            <a:r>
              <a:rPr lang="uk-UA" sz="2000" b="1" dirty="0"/>
              <a:t>      НС-О-СО-С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35 </a:t>
            </a:r>
            <a:r>
              <a:rPr lang="uk-UA" sz="2000" b="1" dirty="0"/>
              <a:t>          НС-О-СО-С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33 </a:t>
            </a:r>
            <a:r>
              <a:rPr lang="uk-UA" sz="2000" b="1" dirty="0"/>
              <a:t>            </a:t>
            </a:r>
          </a:p>
          <a:p>
            <a:pPr>
              <a:spcBef>
                <a:spcPct val="50000"/>
              </a:spcBef>
            </a:pPr>
            <a:r>
              <a:rPr lang="uk-UA" sz="2000" b="1" dirty="0"/>
              <a:t>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15</a:t>
            </a:r>
            <a:r>
              <a:rPr lang="uk-UA" sz="2000" b="1" dirty="0"/>
              <a:t>Н</a:t>
            </a:r>
            <a:r>
              <a:rPr lang="uk-UA" sz="2000" b="1" baseline="-25000" dirty="0"/>
              <a:t>31</a:t>
            </a:r>
            <a:r>
              <a:rPr lang="uk-UA" sz="2000" b="1" dirty="0"/>
              <a:t>     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35</a:t>
            </a:r>
            <a:r>
              <a:rPr lang="uk-UA" sz="2000" b="1" dirty="0"/>
              <a:t>          Н</a:t>
            </a:r>
            <a:r>
              <a:rPr lang="uk-UA" sz="2000" b="1" baseline="-25000" dirty="0"/>
              <a:t>2</a:t>
            </a:r>
            <a:r>
              <a:rPr lang="uk-UA" sz="2000" b="1" dirty="0"/>
              <a:t>С-О-СО-С</a:t>
            </a:r>
            <a:r>
              <a:rPr lang="uk-UA" sz="2000" b="1" baseline="-25000" dirty="0"/>
              <a:t>17</a:t>
            </a:r>
            <a:r>
              <a:rPr lang="uk-UA" sz="2000" b="1" dirty="0"/>
              <a:t>Н</a:t>
            </a:r>
            <a:r>
              <a:rPr lang="uk-UA" sz="2000" b="1" baseline="-25000" dirty="0"/>
              <a:t>33</a:t>
            </a:r>
            <a:r>
              <a:rPr lang="uk-UA" sz="2000" b="1" dirty="0"/>
              <a:t>    </a:t>
            </a:r>
          </a:p>
          <a:p>
            <a:pPr>
              <a:spcBef>
                <a:spcPct val="50000"/>
              </a:spcBef>
            </a:pPr>
            <a:r>
              <a:rPr lang="uk-UA" sz="2000" b="1" i="1" dirty="0" err="1">
                <a:solidFill>
                  <a:srgbClr val="800000"/>
                </a:solidFill>
              </a:rPr>
              <a:t>трипальмітин</a:t>
            </a:r>
            <a:r>
              <a:rPr lang="uk-UA" sz="2000" b="1" i="1" dirty="0">
                <a:solidFill>
                  <a:srgbClr val="800000"/>
                </a:solidFill>
              </a:rPr>
              <a:t>           </a:t>
            </a:r>
            <a:r>
              <a:rPr lang="uk-UA" sz="2000" b="1" i="1" dirty="0" err="1">
                <a:solidFill>
                  <a:srgbClr val="800000"/>
                </a:solidFill>
              </a:rPr>
              <a:t>тристеарин</a:t>
            </a:r>
            <a:r>
              <a:rPr lang="uk-UA" sz="2000" b="1" i="1" dirty="0">
                <a:solidFill>
                  <a:srgbClr val="800000"/>
                </a:solidFill>
              </a:rPr>
              <a:t>              </a:t>
            </a:r>
            <a:r>
              <a:rPr lang="uk-UA" sz="2000" b="1" i="1" dirty="0" err="1">
                <a:solidFill>
                  <a:srgbClr val="800000"/>
                </a:solidFill>
              </a:rPr>
              <a:t>триолеїн</a:t>
            </a:r>
            <a:r>
              <a:rPr lang="uk-UA" sz="1600" b="1" i="1" dirty="0">
                <a:solidFill>
                  <a:srgbClr val="800000"/>
                </a:solidFill>
              </a:rPr>
              <a:t>    </a:t>
            </a:r>
            <a:endParaRPr lang="ru-RU" sz="1600" b="1" i="1" dirty="0">
              <a:solidFill>
                <a:srgbClr val="800000"/>
              </a:solidFill>
            </a:endParaRPr>
          </a:p>
        </p:txBody>
      </p:sp>
      <p:sp>
        <p:nvSpPr>
          <p:cNvPr id="8210" name="Line 18"/>
          <p:cNvSpPr>
            <a:spLocks noChangeShapeType="1"/>
          </p:cNvSpPr>
          <p:nvPr/>
        </p:nvSpPr>
        <p:spPr bwMode="auto">
          <a:xfrm>
            <a:off x="539750" y="43656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2" name="Line 20"/>
          <p:cNvSpPr>
            <a:spLocks noChangeShapeType="1"/>
          </p:cNvSpPr>
          <p:nvPr/>
        </p:nvSpPr>
        <p:spPr bwMode="auto">
          <a:xfrm>
            <a:off x="539750" y="4868863"/>
            <a:ext cx="0" cy="14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2916238" y="1341438"/>
            <a:ext cx="4105275" cy="2443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00"/>
                </a:solidFill>
              </a:rPr>
              <a:t>H</a:t>
            </a:r>
            <a:r>
              <a:rPr lang="en-US" sz="2800" b="1" baseline="-25000" dirty="0">
                <a:solidFill>
                  <a:srgbClr val="800000"/>
                </a:solidFill>
              </a:rPr>
              <a:t>2</a:t>
            </a:r>
            <a:r>
              <a:rPr lang="uk-UA" sz="2800" b="1" dirty="0">
                <a:solidFill>
                  <a:srgbClr val="800000"/>
                </a:solidFill>
              </a:rPr>
              <a:t>С-О-СО-</a:t>
            </a:r>
            <a:r>
              <a:rPr lang="en-US" sz="2800" b="1" dirty="0">
                <a:solidFill>
                  <a:srgbClr val="0000FF"/>
                </a:solidFill>
              </a:rPr>
              <a:t>R</a:t>
            </a:r>
          </a:p>
          <a:p>
            <a:pPr>
              <a:spcBef>
                <a:spcPct val="50000"/>
              </a:spcBef>
            </a:pPr>
            <a:r>
              <a:rPr lang="uk-UA" sz="2800" b="1" dirty="0">
                <a:solidFill>
                  <a:srgbClr val="800000"/>
                </a:solidFill>
              </a:rPr>
              <a:t>  </a:t>
            </a:r>
            <a:r>
              <a:rPr lang="en-US" sz="2800" b="1" dirty="0">
                <a:solidFill>
                  <a:srgbClr val="800000"/>
                </a:solidFill>
              </a:rPr>
              <a:t>HC-O-CO-</a:t>
            </a:r>
            <a:r>
              <a:rPr lang="en-US" sz="2800" b="1" dirty="0">
                <a:solidFill>
                  <a:srgbClr val="0000FF"/>
                </a:solidFill>
              </a:rPr>
              <a:t>R</a:t>
            </a:r>
          </a:p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800000"/>
                </a:solidFill>
              </a:rPr>
              <a:t>H</a:t>
            </a:r>
            <a:r>
              <a:rPr lang="en-US" sz="2800" b="1" baseline="-25000" dirty="0">
                <a:solidFill>
                  <a:srgbClr val="800000"/>
                </a:solidFill>
              </a:rPr>
              <a:t>2</a:t>
            </a:r>
            <a:r>
              <a:rPr lang="en-US" sz="2800" b="1" dirty="0">
                <a:solidFill>
                  <a:srgbClr val="800000"/>
                </a:solidFill>
              </a:rPr>
              <a:t>C-O-CO-</a:t>
            </a:r>
            <a:r>
              <a:rPr lang="en-US" sz="2800" b="1" dirty="0">
                <a:solidFill>
                  <a:srgbClr val="0000FF"/>
                </a:solidFill>
              </a:rPr>
              <a:t>R</a:t>
            </a:r>
            <a:endParaRPr lang="uk-UA" sz="2800" b="1" dirty="0">
              <a:solidFill>
                <a:srgbClr val="0000FF"/>
              </a:solidFill>
            </a:endParaRPr>
          </a:p>
          <a:p>
            <a:pPr>
              <a:spcBef>
                <a:spcPct val="50000"/>
              </a:spcBef>
            </a:pPr>
            <a:r>
              <a:rPr lang="uk-UA" sz="2800" b="1" i="1" dirty="0">
                <a:solidFill>
                  <a:srgbClr val="0000FF"/>
                </a:solidFill>
              </a:rPr>
              <a:t>    </a:t>
            </a:r>
            <a:r>
              <a:rPr lang="en-US" sz="2800" b="1" i="1" dirty="0">
                <a:solidFill>
                  <a:srgbClr val="0000FF"/>
                </a:solidFill>
              </a:rPr>
              <a:t> </a:t>
            </a:r>
            <a:r>
              <a:rPr lang="uk-UA" sz="2800" b="1" i="1" dirty="0" err="1">
                <a:solidFill>
                  <a:srgbClr val="990033"/>
                </a:solidFill>
              </a:rPr>
              <a:t>тригліцерид</a:t>
            </a:r>
            <a:endParaRPr lang="ru-RU" sz="2800" b="1" i="1" dirty="0">
              <a:solidFill>
                <a:srgbClr val="990033"/>
              </a:solidFill>
            </a:endParaRPr>
          </a:p>
        </p:txBody>
      </p:sp>
      <p:sp>
        <p:nvSpPr>
          <p:cNvPr id="8220" name="Line 28"/>
          <p:cNvSpPr>
            <a:spLocks noChangeShapeType="1"/>
          </p:cNvSpPr>
          <p:nvPr/>
        </p:nvSpPr>
        <p:spPr bwMode="auto">
          <a:xfrm>
            <a:off x="3563938" y="1773238"/>
            <a:ext cx="0" cy="288925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1" name="Line 29"/>
          <p:cNvSpPr>
            <a:spLocks noChangeShapeType="1"/>
          </p:cNvSpPr>
          <p:nvPr/>
        </p:nvSpPr>
        <p:spPr bwMode="auto">
          <a:xfrm>
            <a:off x="3563938" y="2420938"/>
            <a:ext cx="0" cy="287337"/>
          </a:xfrm>
          <a:prstGeom prst="line">
            <a:avLst/>
          </a:prstGeom>
          <a:noFill/>
          <a:ln w="25400">
            <a:solidFill>
              <a:srgbClr val="8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2" name="Line 30"/>
          <p:cNvSpPr>
            <a:spLocks noChangeShapeType="1"/>
          </p:cNvSpPr>
          <p:nvPr/>
        </p:nvSpPr>
        <p:spPr bwMode="auto">
          <a:xfrm>
            <a:off x="684213" y="450850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684213" y="5084763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3563938" y="450850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3563938" y="5084763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6877050" y="4508500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>
            <a:off x="6877050" y="5084763"/>
            <a:ext cx="0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864076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4400" b="1">
                <a:solidFill>
                  <a:srgbClr val="0000FF"/>
                </a:solidFill>
              </a:rPr>
              <a:t>Хімічні властивості жирів</a:t>
            </a:r>
            <a:endParaRPr lang="ru-RU" sz="4400" b="1">
              <a:solidFill>
                <a:srgbClr val="0000FF"/>
              </a:solidFill>
            </a:endParaRPr>
          </a:p>
        </p:txBody>
      </p:sp>
      <p:sp>
        <p:nvSpPr>
          <p:cNvPr id="20485" name="Text Box 5"/>
          <p:cNvSpPr txBox="1">
            <a:spLocks noChangeArrowheads="1"/>
          </p:cNvSpPr>
          <p:nvPr/>
        </p:nvSpPr>
        <p:spPr bwMode="auto">
          <a:xfrm>
            <a:off x="179388" y="923925"/>
            <a:ext cx="8964612" cy="593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400" b="1" dirty="0"/>
              <a:t>1</a:t>
            </a:r>
            <a:r>
              <a:rPr lang="uk-UA" sz="2400" b="1" dirty="0"/>
              <a:t>. Гідрування жирів:</a:t>
            </a:r>
            <a:endParaRPr lang="ru-RU" sz="2400" b="1" dirty="0"/>
          </a:p>
          <a:p>
            <a:r>
              <a:rPr lang="uk-UA" sz="2400" dirty="0"/>
              <a:t> 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33 </a:t>
            </a:r>
            <a:r>
              <a:rPr lang="en-US" sz="2400" b="1" baseline="-25000" dirty="0"/>
              <a:t>                                </a:t>
            </a:r>
            <a:r>
              <a:rPr lang="uk-UA" sz="2400" b="1" baseline="-25000" dirty="0"/>
              <a:t> </a:t>
            </a:r>
            <a:r>
              <a:rPr lang="en-US" sz="2400" b="1" baseline="-25000" dirty="0"/>
              <a:t> 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</a:t>
            </a:r>
            <a:r>
              <a:rPr lang="uk-UA" sz="2400" b="1" dirty="0"/>
              <a:t> 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35</a:t>
            </a:r>
            <a:r>
              <a:rPr lang="en-US" sz="2400" b="1" dirty="0">
                <a:solidFill>
                  <a:schemeClr val="hlink"/>
                </a:solidFill>
              </a:rPr>
              <a:t> </a:t>
            </a:r>
            <a:endParaRPr lang="uk-UA" sz="2400" b="1" dirty="0">
              <a:solidFill>
                <a:schemeClr val="hlink"/>
              </a:solidFill>
            </a:endParaRPr>
          </a:p>
          <a:p>
            <a:r>
              <a:rPr lang="uk-UA" sz="2400" b="1" dirty="0">
                <a:solidFill>
                  <a:schemeClr val="hlink"/>
                </a:solidFill>
              </a:rPr>
              <a:t>  </a:t>
            </a:r>
            <a:r>
              <a:rPr lang="en-US" sz="2400" b="1" dirty="0"/>
              <a:t>H</a:t>
            </a:r>
            <a:r>
              <a:rPr lang="uk-UA" sz="2400" b="1" dirty="0"/>
              <a:t> </a:t>
            </a:r>
            <a:r>
              <a:rPr lang="en-US" sz="2400" b="1" dirty="0"/>
              <a:t>C-O-CO-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33</a:t>
            </a:r>
            <a:r>
              <a:rPr lang="en-US" sz="2400" b="1" dirty="0"/>
              <a:t>    </a:t>
            </a:r>
            <a:r>
              <a:rPr lang="uk-UA" sz="2400" b="1" dirty="0"/>
              <a:t>+</a:t>
            </a:r>
            <a:r>
              <a:rPr lang="en-US" sz="2400" b="1" dirty="0"/>
              <a:t> 3</a:t>
            </a:r>
            <a:r>
              <a:rPr lang="uk-UA" sz="2400" b="1" dirty="0" smtClean="0">
                <a:solidFill>
                  <a:schemeClr val="hlink"/>
                </a:solidFill>
              </a:rPr>
              <a:t>Н</a:t>
            </a:r>
            <a:r>
              <a:rPr lang="uk-UA" sz="2400" b="1" baseline="-25000" dirty="0" smtClean="0">
                <a:solidFill>
                  <a:schemeClr val="hlink"/>
                </a:solidFill>
              </a:rPr>
              <a:t>2</a:t>
            </a:r>
            <a:r>
              <a:rPr lang="en-US" sz="2400" b="1" baseline="-25000" dirty="0" smtClean="0">
                <a:solidFill>
                  <a:schemeClr val="hlink"/>
                </a:solidFill>
              </a:rPr>
              <a:t> </a:t>
            </a:r>
            <a:r>
              <a:rPr lang="en-US" sz="2400" b="1" baseline="-25000" dirty="0" smtClean="0"/>
              <a:t>                 </a:t>
            </a:r>
            <a:r>
              <a:rPr lang="en-US" sz="2400" b="1" dirty="0"/>
              <a:t>H</a:t>
            </a:r>
            <a:r>
              <a:rPr lang="uk-UA" sz="2400" b="1" dirty="0"/>
              <a:t> </a:t>
            </a:r>
            <a:r>
              <a:rPr lang="en-US" sz="2400" b="1" dirty="0"/>
              <a:t>C</a:t>
            </a:r>
            <a:r>
              <a:rPr lang="uk-UA" sz="2400" b="1" dirty="0"/>
              <a:t>-</a:t>
            </a:r>
            <a:r>
              <a:rPr lang="en-US" sz="2400" b="1" dirty="0"/>
              <a:t>O</a:t>
            </a:r>
            <a:r>
              <a:rPr lang="uk-UA" sz="2400" b="1" dirty="0"/>
              <a:t>-</a:t>
            </a:r>
            <a:r>
              <a:rPr lang="en-US" sz="2400" b="1" dirty="0"/>
              <a:t>CO-</a:t>
            </a:r>
            <a:r>
              <a:rPr lang="uk-UA" sz="2400" b="1" dirty="0"/>
              <a:t> 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35 </a:t>
            </a:r>
            <a:r>
              <a:rPr lang="en-US" sz="2400" b="1" baseline="-25000" dirty="0"/>
              <a:t>  </a:t>
            </a:r>
          </a:p>
          <a:p>
            <a:r>
              <a:rPr lang="en-US" sz="2400" b="1" dirty="0"/>
              <a:t> </a:t>
            </a:r>
            <a:r>
              <a:rPr lang="uk-UA" sz="2400" b="1" dirty="0"/>
              <a:t>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33 </a:t>
            </a:r>
            <a:r>
              <a:rPr lang="en-US" sz="2400" b="1" baseline="-25000" dirty="0"/>
              <a:t>                                  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 </a:t>
            </a:r>
            <a:r>
              <a:rPr lang="en-US" sz="2400" b="1" dirty="0">
                <a:solidFill>
                  <a:schemeClr val="hlink"/>
                </a:solidFill>
              </a:rPr>
              <a:t>C</a:t>
            </a:r>
            <a:r>
              <a:rPr lang="en-US" sz="2400" b="1" baseline="-25000" dirty="0">
                <a:solidFill>
                  <a:schemeClr val="hlink"/>
                </a:solidFill>
              </a:rPr>
              <a:t>17</a:t>
            </a:r>
            <a:r>
              <a:rPr lang="en-US" sz="2400" b="1" dirty="0">
                <a:solidFill>
                  <a:schemeClr val="hlink"/>
                </a:solidFill>
              </a:rPr>
              <a:t>H</a:t>
            </a:r>
            <a:r>
              <a:rPr lang="en-US" sz="2400" b="1" baseline="-25000" dirty="0">
                <a:solidFill>
                  <a:schemeClr val="hlink"/>
                </a:solidFill>
              </a:rPr>
              <a:t>35</a:t>
            </a:r>
            <a:endParaRPr lang="uk-UA" sz="2400" b="1" baseline="-25000" dirty="0">
              <a:solidFill>
                <a:schemeClr val="hlink"/>
              </a:solidFill>
            </a:endParaRPr>
          </a:p>
          <a:p>
            <a:r>
              <a:rPr lang="uk-UA" sz="2400" baseline="-25000" dirty="0">
                <a:solidFill>
                  <a:srgbClr val="0000FF"/>
                </a:solidFill>
              </a:rPr>
              <a:t>       </a:t>
            </a:r>
            <a:r>
              <a:rPr lang="uk-UA" sz="2400" b="1" i="1" dirty="0" err="1">
                <a:solidFill>
                  <a:srgbClr val="990033"/>
                </a:solidFill>
              </a:rPr>
              <a:t>триолеїн</a:t>
            </a:r>
            <a:r>
              <a:rPr lang="uk-UA" sz="2400" b="1" i="1" dirty="0">
                <a:solidFill>
                  <a:srgbClr val="990033"/>
                </a:solidFill>
              </a:rPr>
              <a:t>                                   </a:t>
            </a:r>
            <a:r>
              <a:rPr lang="uk-UA" sz="2400" b="1" i="1" dirty="0" err="1">
                <a:solidFill>
                  <a:srgbClr val="990033"/>
                </a:solidFill>
              </a:rPr>
              <a:t>тристеарин</a:t>
            </a:r>
            <a:endParaRPr lang="uk-UA" sz="800" dirty="0">
              <a:solidFill>
                <a:srgbClr val="990033"/>
              </a:solidFill>
            </a:endParaRPr>
          </a:p>
          <a:p>
            <a:r>
              <a:rPr lang="uk-UA" sz="2400" b="1" dirty="0"/>
              <a:t>2. Гідроліз жирів:</a:t>
            </a:r>
          </a:p>
          <a:p>
            <a:r>
              <a:rPr lang="uk-UA" sz="2400" b="1" dirty="0">
                <a:solidFill>
                  <a:srgbClr val="0000FF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2400" b="1" baseline="-25000" dirty="0">
                <a:solidFill>
                  <a:srgbClr val="0000FF"/>
                </a:solidFill>
              </a:rPr>
              <a:t>2</a:t>
            </a:r>
            <a:r>
              <a:rPr lang="en-US" sz="2400" b="1" dirty="0">
                <a:solidFill>
                  <a:srgbClr val="0000FF"/>
                </a:solidFill>
              </a:rPr>
              <a:t>C-</a:t>
            </a:r>
            <a:r>
              <a:rPr lang="uk-UA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>
                <a:solidFill>
                  <a:srgbClr val="009900"/>
                </a:solidFill>
              </a:rPr>
              <a:t>O-CO-C</a:t>
            </a:r>
            <a:r>
              <a:rPr lang="en-US" sz="2400" b="1" baseline="-25000" dirty="0">
                <a:solidFill>
                  <a:srgbClr val="009900"/>
                </a:solidFill>
              </a:rPr>
              <a:t>17</a:t>
            </a:r>
            <a:r>
              <a:rPr lang="en-US" sz="2400" b="1" dirty="0">
                <a:solidFill>
                  <a:srgbClr val="009900"/>
                </a:solidFill>
              </a:rPr>
              <a:t>H</a:t>
            </a:r>
            <a:r>
              <a:rPr lang="en-US" sz="2400" b="1" baseline="-25000" dirty="0">
                <a:solidFill>
                  <a:srgbClr val="009900"/>
                </a:solidFill>
              </a:rPr>
              <a:t>3</a:t>
            </a:r>
            <a:r>
              <a:rPr lang="uk-UA" sz="2400" b="1" baseline="-25000" dirty="0">
                <a:solidFill>
                  <a:srgbClr val="009900"/>
                </a:solidFill>
              </a:rPr>
              <a:t>5 </a:t>
            </a:r>
            <a:r>
              <a:rPr lang="uk-UA" sz="2400" b="1" baseline="-25000" dirty="0">
                <a:solidFill>
                  <a:srgbClr val="0000FF"/>
                </a:solidFill>
              </a:rPr>
              <a:t>     </a:t>
            </a:r>
            <a:r>
              <a:rPr lang="uk-UA" sz="2400" b="1" dirty="0">
                <a:solidFill>
                  <a:srgbClr val="009900"/>
                </a:solidFill>
              </a:rPr>
              <a:t>Н</a:t>
            </a:r>
            <a:r>
              <a:rPr lang="uk-UA" sz="2400" b="1" dirty="0">
                <a:solidFill>
                  <a:srgbClr val="0000FF"/>
                </a:solidFill>
              </a:rPr>
              <a:t>ОН           Н</a:t>
            </a:r>
            <a:r>
              <a:rPr lang="uk-UA" sz="2400" b="1" baseline="-25000" dirty="0">
                <a:solidFill>
                  <a:srgbClr val="0000FF"/>
                </a:solidFill>
              </a:rPr>
              <a:t>2</a:t>
            </a:r>
            <a:r>
              <a:rPr lang="uk-UA" sz="2400" b="1" dirty="0">
                <a:solidFill>
                  <a:srgbClr val="0000FF"/>
                </a:solidFill>
              </a:rPr>
              <a:t>С-ОН</a:t>
            </a:r>
            <a:endParaRPr lang="en-US" sz="2400" b="1" baseline="-25000" dirty="0">
              <a:solidFill>
                <a:srgbClr val="0000FF"/>
              </a:solidFill>
            </a:endParaRPr>
          </a:p>
          <a:p>
            <a:r>
              <a:rPr lang="uk-UA" sz="2400" b="1" dirty="0">
                <a:solidFill>
                  <a:srgbClr val="0000FF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uk-UA" sz="2400" b="1" baseline="-25000" dirty="0">
                <a:solidFill>
                  <a:srgbClr val="0000FF"/>
                </a:solidFill>
              </a:rPr>
              <a:t> </a:t>
            </a:r>
            <a:r>
              <a:rPr lang="en-US" sz="2400" b="1" dirty="0">
                <a:solidFill>
                  <a:srgbClr val="0000FF"/>
                </a:solidFill>
              </a:rPr>
              <a:t>C-</a:t>
            </a:r>
            <a:r>
              <a:rPr lang="en-US" sz="2400" b="1" dirty="0">
                <a:solidFill>
                  <a:srgbClr val="009900"/>
                </a:solidFill>
              </a:rPr>
              <a:t>O-CO-C</a:t>
            </a:r>
            <a:r>
              <a:rPr lang="en-US" sz="2400" b="1" baseline="-25000" dirty="0">
                <a:solidFill>
                  <a:srgbClr val="009900"/>
                </a:solidFill>
              </a:rPr>
              <a:t>17</a:t>
            </a:r>
            <a:r>
              <a:rPr lang="en-US" sz="2400" b="1" dirty="0">
                <a:solidFill>
                  <a:srgbClr val="009900"/>
                </a:solidFill>
              </a:rPr>
              <a:t>H</a:t>
            </a:r>
            <a:r>
              <a:rPr lang="en-US" sz="2400" b="1" baseline="-25000" dirty="0">
                <a:solidFill>
                  <a:srgbClr val="009900"/>
                </a:solidFill>
              </a:rPr>
              <a:t>3</a:t>
            </a:r>
            <a:r>
              <a:rPr lang="uk-UA" sz="2400" b="1" baseline="-25000" dirty="0">
                <a:solidFill>
                  <a:srgbClr val="009900"/>
                </a:solidFill>
              </a:rPr>
              <a:t>5 </a:t>
            </a:r>
            <a:r>
              <a:rPr lang="uk-UA" sz="2400" b="1" baseline="-25000" dirty="0">
                <a:solidFill>
                  <a:srgbClr val="0000FF"/>
                </a:solidFill>
              </a:rPr>
              <a:t>   </a:t>
            </a:r>
            <a:r>
              <a:rPr lang="uk-UA" sz="2400" b="1" dirty="0">
                <a:solidFill>
                  <a:srgbClr val="0000FF"/>
                </a:solidFill>
              </a:rPr>
              <a:t>+ </a:t>
            </a:r>
            <a:r>
              <a:rPr lang="uk-UA" sz="2400" b="1" dirty="0">
                <a:solidFill>
                  <a:srgbClr val="009900"/>
                </a:solidFill>
              </a:rPr>
              <a:t>Н</a:t>
            </a:r>
            <a:r>
              <a:rPr lang="uk-UA" sz="2400" b="1" dirty="0">
                <a:solidFill>
                  <a:srgbClr val="0000FF"/>
                </a:solidFill>
              </a:rPr>
              <a:t>ОН           Н С-ОН + </a:t>
            </a:r>
            <a:r>
              <a:rPr lang="uk-UA" sz="2400" b="1" dirty="0"/>
              <a:t>3</a:t>
            </a:r>
            <a:r>
              <a:rPr lang="uk-UA" sz="2400" b="1" dirty="0">
                <a:solidFill>
                  <a:srgbClr val="009900"/>
                </a:solidFill>
              </a:rPr>
              <a:t>С</a:t>
            </a:r>
            <a:r>
              <a:rPr lang="uk-UA" sz="2400" b="1" baseline="-25000" dirty="0">
                <a:solidFill>
                  <a:srgbClr val="009900"/>
                </a:solidFill>
              </a:rPr>
              <a:t>17</a:t>
            </a:r>
            <a:r>
              <a:rPr lang="uk-UA" sz="2400" b="1" dirty="0">
                <a:solidFill>
                  <a:srgbClr val="009900"/>
                </a:solidFill>
              </a:rPr>
              <a:t>Н</a:t>
            </a:r>
            <a:r>
              <a:rPr lang="uk-UA" sz="2400" b="1" baseline="-25000" dirty="0">
                <a:solidFill>
                  <a:srgbClr val="009900"/>
                </a:solidFill>
              </a:rPr>
              <a:t>35</a:t>
            </a:r>
            <a:r>
              <a:rPr lang="uk-UA" sz="2400" b="1" dirty="0">
                <a:solidFill>
                  <a:srgbClr val="009900"/>
                </a:solidFill>
              </a:rPr>
              <a:t>СООН</a:t>
            </a:r>
            <a:endParaRPr lang="en-US" sz="2400" b="1" baseline="-25000" dirty="0">
              <a:solidFill>
                <a:srgbClr val="009900"/>
              </a:solidFill>
            </a:endParaRPr>
          </a:p>
          <a:p>
            <a:r>
              <a:rPr lang="uk-UA" sz="2400" b="1" dirty="0">
                <a:solidFill>
                  <a:srgbClr val="0000FF"/>
                </a:solidFill>
              </a:rPr>
              <a:t>  </a:t>
            </a:r>
            <a:r>
              <a:rPr lang="en-US" sz="2400" b="1" dirty="0">
                <a:solidFill>
                  <a:srgbClr val="0000FF"/>
                </a:solidFill>
              </a:rPr>
              <a:t>H</a:t>
            </a:r>
            <a:r>
              <a:rPr lang="en-US" sz="2400" b="1" baseline="-25000" dirty="0">
                <a:solidFill>
                  <a:srgbClr val="0000FF"/>
                </a:solidFill>
              </a:rPr>
              <a:t>2</a:t>
            </a:r>
            <a:r>
              <a:rPr lang="en-US" sz="2400" b="1" dirty="0">
                <a:solidFill>
                  <a:srgbClr val="0000FF"/>
                </a:solidFill>
              </a:rPr>
              <a:t>C-</a:t>
            </a:r>
            <a:r>
              <a:rPr lang="en-US" sz="2400" b="1" dirty="0">
                <a:solidFill>
                  <a:srgbClr val="009900"/>
                </a:solidFill>
              </a:rPr>
              <a:t>O-CO-C</a:t>
            </a:r>
            <a:r>
              <a:rPr lang="en-US" sz="2400" b="1" baseline="-25000" dirty="0">
                <a:solidFill>
                  <a:srgbClr val="009900"/>
                </a:solidFill>
              </a:rPr>
              <a:t>17</a:t>
            </a:r>
            <a:r>
              <a:rPr lang="en-US" sz="2400" b="1" dirty="0">
                <a:solidFill>
                  <a:srgbClr val="009900"/>
                </a:solidFill>
              </a:rPr>
              <a:t>H</a:t>
            </a:r>
            <a:r>
              <a:rPr lang="en-US" sz="2400" b="1" baseline="-25000" dirty="0">
                <a:solidFill>
                  <a:srgbClr val="009900"/>
                </a:solidFill>
              </a:rPr>
              <a:t>3</a:t>
            </a:r>
            <a:r>
              <a:rPr lang="uk-UA" sz="2400" b="1" baseline="-25000" dirty="0">
                <a:solidFill>
                  <a:srgbClr val="009900"/>
                </a:solidFill>
              </a:rPr>
              <a:t>5 </a:t>
            </a:r>
            <a:r>
              <a:rPr lang="uk-UA" sz="2400" b="1" baseline="-25000" dirty="0">
                <a:solidFill>
                  <a:srgbClr val="0000FF"/>
                </a:solidFill>
              </a:rPr>
              <a:t>      </a:t>
            </a:r>
            <a:r>
              <a:rPr lang="uk-UA" sz="2400" b="1" dirty="0">
                <a:solidFill>
                  <a:srgbClr val="009900"/>
                </a:solidFill>
              </a:rPr>
              <a:t>Н</a:t>
            </a:r>
            <a:r>
              <a:rPr lang="uk-UA" sz="2400" b="1" dirty="0">
                <a:solidFill>
                  <a:srgbClr val="0000FF"/>
                </a:solidFill>
              </a:rPr>
              <a:t>ОН           Н</a:t>
            </a:r>
            <a:r>
              <a:rPr lang="uk-UA" sz="2400" b="1" baseline="-25000" dirty="0">
                <a:solidFill>
                  <a:srgbClr val="0000FF"/>
                </a:solidFill>
              </a:rPr>
              <a:t>2</a:t>
            </a:r>
            <a:r>
              <a:rPr lang="uk-UA" sz="2400" b="1" dirty="0">
                <a:solidFill>
                  <a:srgbClr val="0000FF"/>
                </a:solidFill>
              </a:rPr>
              <a:t>С-ОН        </a:t>
            </a:r>
            <a:r>
              <a:rPr lang="uk-UA" sz="2400" b="1" i="1" dirty="0">
                <a:solidFill>
                  <a:srgbClr val="990033"/>
                </a:solidFill>
              </a:rPr>
              <a:t>стеаринова</a:t>
            </a:r>
            <a:endParaRPr lang="uk-UA" sz="2400" b="1" dirty="0">
              <a:solidFill>
                <a:srgbClr val="0000FF"/>
              </a:solidFill>
            </a:endParaRPr>
          </a:p>
          <a:p>
            <a:r>
              <a:rPr lang="uk-UA" sz="2400" b="1" dirty="0">
                <a:solidFill>
                  <a:srgbClr val="0000FF"/>
                </a:solidFill>
              </a:rPr>
              <a:t>     </a:t>
            </a:r>
            <a:r>
              <a:rPr lang="uk-UA" sz="2400" b="1" i="1" dirty="0" err="1">
                <a:solidFill>
                  <a:srgbClr val="990033"/>
                </a:solidFill>
              </a:rPr>
              <a:t>тристеарин</a:t>
            </a:r>
            <a:r>
              <a:rPr lang="uk-UA" sz="2400" b="1" i="1" dirty="0">
                <a:solidFill>
                  <a:srgbClr val="990033"/>
                </a:solidFill>
              </a:rPr>
              <a:t>                        гліцерин          кислота</a:t>
            </a:r>
          </a:p>
          <a:p>
            <a:r>
              <a:rPr lang="uk-UA" sz="2400" b="1" dirty="0"/>
              <a:t>3. Лужний гідроліз:</a:t>
            </a:r>
          </a:p>
          <a:p>
            <a:r>
              <a:rPr lang="uk-UA" sz="2400" b="1" dirty="0">
                <a:solidFill>
                  <a:srgbClr val="0000FF"/>
                </a:solidFill>
              </a:rPr>
              <a:t> 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C-O-CO-C</a:t>
            </a:r>
            <a:r>
              <a:rPr lang="en-US" sz="2400" b="1" baseline="-25000" dirty="0"/>
              <a:t>17</a:t>
            </a:r>
            <a:r>
              <a:rPr lang="en-US" sz="2400" b="1" dirty="0"/>
              <a:t>H</a:t>
            </a:r>
            <a:r>
              <a:rPr lang="en-US" sz="2400" b="1" baseline="-25000" dirty="0"/>
              <a:t>3</a:t>
            </a:r>
            <a:r>
              <a:rPr lang="uk-UA" sz="2400" b="1" baseline="-25000" dirty="0"/>
              <a:t>5</a:t>
            </a:r>
            <a:r>
              <a:rPr lang="en-US" sz="2400" b="1" dirty="0"/>
              <a:t>                        </a:t>
            </a:r>
            <a:r>
              <a:rPr lang="uk-UA" sz="2400" b="1" dirty="0"/>
              <a:t>Н</a:t>
            </a:r>
            <a:r>
              <a:rPr lang="uk-UA" sz="2400" b="1" baseline="-25000" dirty="0"/>
              <a:t>2</a:t>
            </a:r>
            <a:r>
              <a:rPr lang="uk-UA" sz="2400" b="1" dirty="0"/>
              <a:t>С-ОН    </a:t>
            </a:r>
          </a:p>
          <a:p>
            <a:r>
              <a:rPr lang="uk-UA" sz="2400" b="1" dirty="0"/>
              <a:t>  </a:t>
            </a:r>
            <a:r>
              <a:rPr lang="en-US" sz="2400" b="1" dirty="0"/>
              <a:t>H</a:t>
            </a:r>
            <a:r>
              <a:rPr lang="uk-UA" sz="2400" b="1" baseline="-25000" dirty="0"/>
              <a:t> </a:t>
            </a:r>
            <a:r>
              <a:rPr lang="en-US" sz="2400" b="1" dirty="0"/>
              <a:t>C-O-CO-C</a:t>
            </a:r>
            <a:r>
              <a:rPr lang="en-US" sz="2400" b="1" baseline="-25000" dirty="0"/>
              <a:t>17</a:t>
            </a:r>
            <a:r>
              <a:rPr lang="en-US" sz="2400" b="1" dirty="0"/>
              <a:t>H</a:t>
            </a:r>
            <a:r>
              <a:rPr lang="en-US" sz="2400" b="1" baseline="-25000" dirty="0"/>
              <a:t>3</a:t>
            </a:r>
            <a:r>
              <a:rPr lang="uk-UA" sz="2400" b="1" baseline="-25000" dirty="0"/>
              <a:t>5</a:t>
            </a:r>
            <a:r>
              <a:rPr lang="uk-UA" sz="2400" b="1" dirty="0"/>
              <a:t> +</a:t>
            </a:r>
            <a:r>
              <a:rPr lang="en-US" sz="2400" b="1" dirty="0"/>
              <a:t> 3NaOH      </a:t>
            </a:r>
            <a:r>
              <a:rPr lang="uk-UA" sz="2400" b="1" dirty="0"/>
              <a:t>   Н</a:t>
            </a:r>
            <a:r>
              <a:rPr lang="uk-UA" sz="2400" b="1" baseline="-25000" dirty="0"/>
              <a:t> </a:t>
            </a:r>
            <a:r>
              <a:rPr lang="uk-UA" sz="2400" b="1" dirty="0"/>
              <a:t>С-ОН</a:t>
            </a:r>
            <a:r>
              <a:rPr lang="en-US" sz="2400" b="1" dirty="0"/>
              <a:t>  + </a:t>
            </a:r>
            <a:r>
              <a:rPr lang="uk-UA" sz="2400" b="1" dirty="0"/>
              <a:t>3</a:t>
            </a:r>
            <a:r>
              <a:rPr lang="uk-UA" sz="2400" b="1" dirty="0">
                <a:solidFill>
                  <a:srgbClr val="009900"/>
                </a:solidFill>
              </a:rPr>
              <a:t>С</a:t>
            </a:r>
            <a:r>
              <a:rPr lang="uk-UA" sz="2400" b="1" baseline="-25000" dirty="0">
                <a:solidFill>
                  <a:srgbClr val="009900"/>
                </a:solidFill>
              </a:rPr>
              <a:t>17</a:t>
            </a:r>
            <a:r>
              <a:rPr lang="uk-UA" sz="2400" b="1" dirty="0">
                <a:solidFill>
                  <a:srgbClr val="009900"/>
                </a:solidFill>
              </a:rPr>
              <a:t>Н</a:t>
            </a:r>
            <a:r>
              <a:rPr lang="uk-UA" sz="2400" b="1" baseline="-25000" dirty="0">
                <a:solidFill>
                  <a:srgbClr val="009900"/>
                </a:solidFill>
              </a:rPr>
              <a:t>35</a:t>
            </a:r>
            <a:r>
              <a:rPr lang="uk-UA" sz="2400" b="1" dirty="0">
                <a:solidFill>
                  <a:srgbClr val="009900"/>
                </a:solidFill>
              </a:rPr>
              <a:t>СОО</a:t>
            </a:r>
            <a:r>
              <a:rPr lang="en-US" sz="2400" b="1" dirty="0">
                <a:solidFill>
                  <a:srgbClr val="009900"/>
                </a:solidFill>
              </a:rPr>
              <a:t>Na</a:t>
            </a:r>
            <a:endParaRPr lang="uk-UA" sz="2400" b="1" i="1" dirty="0">
              <a:solidFill>
                <a:srgbClr val="006600"/>
              </a:solidFill>
            </a:endParaRPr>
          </a:p>
          <a:p>
            <a:r>
              <a:rPr lang="uk-UA" sz="2400" b="1" i="1" dirty="0">
                <a:solidFill>
                  <a:srgbClr val="006600"/>
                </a:solidFill>
              </a:rPr>
              <a:t>  </a:t>
            </a:r>
            <a:r>
              <a:rPr lang="en-US" sz="2400" b="1" dirty="0"/>
              <a:t>H</a:t>
            </a:r>
            <a:r>
              <a:rPr lang="en-US" sz="2400" b="1" baseline="-25000" dirty="0"/>
              <a:t>2</a:t>
            </a:r>
            <a:r>
              <a:rPr lang="en-US" sz="2400" b="1" dirty="0"/>
              <a:t>C-O-CO-C</a:t>
            </a:r>
            <a:r>
              <a:rPr lang="en-US" sz="2400" b="1" baseline="-25000" dirty="0"/>
              <a:t>17</a:t>
            </a:r>
            <a:r>
              <a:rPr lang="en-US" sz="2400" b="1" dirty="0"/>
              <a:t>H</a:t>
            </a:r>
            <a:r>
              <a:rPr lang="en-US" sz="2400" b="1" baseline="-25000" dirty="0"/>
              <a:t>3</a:t>
            </a:r>
            <a:r>
              <a:rPr lang="uk-UA" sz="2400" b="1" baseline="-25000" dirty="0"/>
              <a:t>5 </a:t>
            </a:r>
            <a:r>
              <a:rPr lang="en-US" sz="2400" b="1" dirty="0"/>
              <a:t>                       </a:t>
            </a:r>
            <a:r>
              <a:rPr lang="uk-UA" sz="2400" b="1" dirty="0"/>
              <a:t>Н</a:t>
            </a:r>
            <a:r>
              <a:rPr lang="uk-UA" sz="2400" b="1" baseline="-25000" dirty="0"/>
              <a:t>2</a:t>
            </a:r>
            <a:r>
              <a:rPr lang="uk-UA" sz="2400" b="1" dirty="0"/>
              <a:t>С-ОН</a:t>
            </a:r>
            <a:r>
              <a:rPr lang="en-US" sz="2400" b="1" dirty="0"/>
              <a:t>            </a:t>
            </a:r>
            <a:r>
              <a:rPr lang="uk-UA" sz="2400" b="1" i="1" dirty="0">
                <a:solidFill>
                  <a:srgbClr val="990033"/>
                </a:solidFill>
              </a:rPr>
              <a:t>натрій   </a:t>
            </a:r>
          </a:p>
          <a:p>
            <a:r>
              <a:rPr lang="uk-UA" sz="2400" b="1" i="1" dirty="0">
                <a:solidFill>
                  <a:srgbClr val="990033"/>
                </a:solidFill>
              </a:rPr>
              <a:t>     </a:t>
            </a:r>
            <a:r>
              <a:rPr lang="uk-UA" sz="2400" b="1" i="1" dirty="0" err="1">
                <a:solidFill>
                  <a:srgbClr val="990033"/>
                </a:solidFill>
              </a:rPr>
              <a:t>тристеарин</a:t>
            </a:r>
            <a:r>
              <a:rPr lang="uk-UA" sz="2400" b="1" i="1" dirty="0">
                <a:solidFill>
                  <a:srgbClr val="990033"/>
                </a:solidFill>
              </a:rPr>
              <a:t>                        гліцерин          </a:t>
            </a:r>
            <a:r>
              <a:rPr lang="uk-UA" sz="2400" b="1" i="1" dirty="0" err="1">
                <a:solidFill>
                  <a:srgbClr val="990033"/>
                </a:solidFill>
              </a:rPr>
              <a:t>стеарат</a:t>
            </a:r>
            <a:r>
              <a:rPr lang="uk-UA" sz="2400" b="1" i="1" dirty="0">
                <a:solidFill>
                  <a:srgbClr val="990033"/>
                </a:solidFill>
              </a:rPr>
              <a:t> </a:t>
            </a:r>
          </a:p>
          <a:p>
            <a:r>
              <a:rPr lang="uk-UA" sz="2400" b="1" i="1" dirty="0">
                <a:solidFill>
                  <a:srgbClr val="990033"/>
                </a:solidFill>
              </a:rPr>
              <a:t>							     </a:t>
            </a:r>
            <a:r>
              <a:rPr lang="uk-UA" sz="2400" b="1" i="1" dirty="0">
                <a:solidFill>
                  <a:srgbClr val="990000"/>
                </a:solidFill>
              </a:rPr>
              <a:t>(мило)</a:t>
            </a:r>
            <a:r>
              <a:rPr lang="uk-UA" sz="2400" b="1" i="1" dirty="0">
                <a:solidFill>
                  <a:srgbClr val="990033"/>
                </a:solidFill>
              </a:rPr>
              <a:t> </a:t>
            </a:r>
            <a:endParaRPr lang="ru-RU" sz="2400" b="1" i="1" dirty="0">
              <a:solidFill>
                <a:srgbClr val="990033"/>
              </a:solidFill>
            </a:endParaRPr>
          </a:p>
        </p:txBody>
      </p:sp>
      <p:sp>
        <p:nvSpPr>
          <p:cNvPr id="20487" name="Line 7"/>
          <p:cNvSpPr>
            <a:spLocks noChangeShapeType="1"/>
          </p:cNvSpPr>
          <p:nvPr/>
        </p:nvSpPr>
        <p:spPr bwMode="auto">
          <a:xfrm>
            <a:off x="4283968" y="1916832"/>
            <a:ext cx="503238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491" name="Line 11"/>
          <p:cNvSpPr>
            <a:spLocks noChangeShapeType="1"/>
          </p:cNvSpPr>
          <p:nvPr/>
        </p:nvSpPr>
        <p:spPr bwMode="auto">
          <a:xfrm>
            <a:off x="827088" y="1628775"/>
            <a:ext cx="0" cy="144463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4" name="Line 24"/>
          <p:cNvSpPr>
            <a:spLocks noChangeShapeType="1"/>
          </p:cNvSpPr>
          <p:nvPr/>
        </p:nvSpPr>
        <p:spPr bwMode="auto">
          <a:xfrm>
            <a:off x="827088" y="1989138"/>
            <a:ext cx="0" cy="1444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5" name="Line 25"/>
          <p:cNvSpPr>
            <a:spLocks noChangeShapeType="1"/>
          </p:cNvSpPr>
          <p:nvPr/>
        </p:nvSpPr>
        <p:spPr bwMode="auto">
          <a:xfrm>
            <a:off x="5364088" y="1556792"/>
            <a:ext cx="0" cy="144463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6" name="Line 26"/>
          <p:cNvSpPr>
            <a:spLocks noChangeShapeType="1"/>
          </p:cNvSpPr>
          <p:nvPr/>
        </p:nvSpPr>
        <p:spPr bwMode="auto">
          <a:xfrm>
            <a:off x="5364088" y="2060848"/>
            <a:ext cx="0" cy="1444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7" name="Line 27"/>
          <p:cNvSpPr>
            <a:spLocks noChangeShapeType="1"/>
          </p:cNvSpPr>
          <p:nvPr/>
        </p:nvSpPr>
        <p:spPr bwMode="auto">
          <a:xfrm>
            <a:off x="4283968" y="3717032"/>
            <a:ext cx="792088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8" name="Line 28"/>
          <p:cNvSpPr>
            <a:spLocks noChangeShapeType="1"/>
          </p:cNvSpPr>
          <p:nvPr/>
        </p:nvSpPr>
        <p:spPr bwMode="auto">
          <a:xfrm>
            <a:off x="4572000" y="5517232"/>
            <a:ext cx="503237" cy="0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09" name="Line 29"/>
          <p:cNvSpPr>
            <a:spLocks noChangeShapeType="1"/>
          </p:cNvSpPr>
          <p:nvPr/>
        </p:nvSpPr>
        <p:spPr bwMode="auto">
          <a:xfrm>
            <a:off x="827088" y="3429000"/>
            <a:ext cx="0" cy="144463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0" name="Line 30"/>
          <p:cNvSpPr>
            <a:spLocks noChangeShapeType="1"/>
          </p:cNvSpPr>
          <p:nvPr/>
        </p:nvSpPr>
        <p:spPr bwMode="auto">
          <a:xfrm>
            <a:off x="827088" y="3860800"/>
            <a:ext cx="0" cy="144463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1" name="Line 31"/>
          <p:cNvSpPr>
            <a:spLocks noChangeShapeType="1"/>
          </p:cNvSpPr>
          <p:nvPr/>
        </p:nvSpPr>
        <p:spPr bwMode="auto">
          <a:xfrm>
            <a:off x="5292725" y="3429000"/>
            <a:ext cx="0" cy="144463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2" name="Line 32"/>
          <p:cNvSpPr>
            <a:spLocks noChangeShapeType="1"/>
          </p:cNvSpPr>
          <p:nvPr/>
        </p:nvSpPr>
        <p:spPr bwMode="auto">
          <a:xfrm>
            <a:off x="5292725" y="3789363"/>
            <a:ext cx="0" cy="144462"/>
          </a:xfrm>
          <a:prstGeom prst="line">
            <a:avLst/>
          </a:prstGeom>
          <a:noFill/>
          <a:ln w="44450">
            <a:solidFill>
              <a:srgbClr val="0000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3" name="Line 33"/>
          <p:cNvSpPr>
            <a:spLocks noChangeShapeType="1"/>
          </p:cNvSpPr>
          <p:nvPr/>
        </p:nvSpPr>
        <p:spPr bwMode="auto">
          <a:xfrm>
            <a:off x="827088" y="5300663"/>
            <a:ext cx="0" cy="1444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4" name="Line 34"/>
          <p:cNvSpPr>
            <a:spLocks noChangeShapeType="1"/>
          </p:cNvSpPr>
          <p:nvPr/>
        </p:nvSpPr>
        <p:spPr bwMode="auto">
          <a:xfrm>
            <a:off x="827088" y="5661025"/>
            <a:ext cx="0" cy="144463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5" name="Line 35"/>
          <p:cNvSpPr>
            <a:spLocks noChangeShapeType="1"/>
          </p:cNvSpPr>
          <p:nvPr/>
        </p:nvSpPr>
        <p:spPr bwMode="auto">
          <a:xfrm>
            <a:off x="5292725" y="5300663"/>
            <a:ext cx="0" cy="144462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20516" name="Line 36"/>
          <p:cNvSpPr>
            <a:spLocks noChangeShapeType="1"/>
          </p:cNvSpPr>
          <p:nvPr/>
        </p:nvSpPr>
        <p:spPr bwMode="auto">
          <a:xfrm flipV="1">
            <a:off x="5292080" y="5733256"/>
            <a:ext cx="0" cy="216025"/>
          </a:xfrm>
          <a:prstGeom prst="line">
            <a:avLst/>
          </a:prstGeom>
          <a:noFill/>
          <a:ln w="444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ВУГЛЕВОДИ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err="1"/>
              <a:t>Вуглеводи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основною </a:t>
            </a:r>
            <a:r>
              <a:rPr lang="ru-RU" dirty="0" err="1"/>
              <a:t>частиною</a:t>
            </a:r>
            <a:r>
              <a:rPr lang="ru-RU" dirty="0"/>
              <a:t> </a:t>
            </a:r>
            <a:r>
              <a:rPr lang="ru-RU" dirty="0" err="1"/>
              <a:t>харчового</a:t>
            </a:r>
            <a:r>
              <a:rPr lang="ru-RU" dirty="0"/>
              <a:t> </a:t>
            </a:r>
            <a:r>
              <a:rPr lang="ru-RU" dirty="0" err="1"/>
              <a:t>раціону</a:t>
            </a:r>
            <a:r>
              <a:rPr lang="ru-RU" dirty="0"/>
              <a:t>. </a:t>
            </a:r>
            <a:r>
              <a:rPr lang="ru-RU" dirty="0" err="1"/>
              <a:t>Фізіологічне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</a:t>
            </a:r>
            <a:r>
              <a:rPr lang="ru-RU" dirty="0" err="1" smtClean="0"/>
              <a:t>вуглеводів</a:t>
            </a:r>
            <a:r>
              <a:rPr lang="ru-RU" dirty="0" smtClean="0"/>
              <a:t>, </a:t>
            </a:r>
            <a:r>
              <a:rPr lang="ru-RU" dirty="0"/>
              <a:t>в основному, </a:t>
            </a:r>
            <a:r>
              <a:rPr lang="ru-RU" dirty="0" err="1"/>
              <a:t>обумовлене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енергетичними</a:t>
            </a:r>
            <a:r>
              <a:rPr lang="ru-RU" dirty="0"/>
              <a:t> </a:t>
            </a:r>
            <a:r>
              <a:rPr lang="ru-RU" dirty="0" err="1"/>
              <a:t>властивостями</a:t>
            </a:r>
            <a:r>
              <a:rPr lang="ru-RU" dirty="0"/>
              <a:t>. Вони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головним</a:t>
            </a:r>
            <a:r>
              <a:rPr lang="ru-RU" dirty="0"/>
              <a:t> </a:t>
            </a:r>
            <a:r>
              <a:rPr lang="ru-RU" dirty="0" err="1"/>
              <a:t>джерелом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організму</a:t>
            </a:r>
            <a:r>
              <a:rPr lang="ru-RU" dirty="0"/>
              <a:t>.</a:t>
            </a:r>
          </a:p>
        </p:txBody>
      </p:sp>
      <p:pic>
        <p:nvPicPr>
          <p:cNvPr id="7" name="Содержимое 6" descr="15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3968" y="1340768"/>
            <a:ext cx="4536504" cy="468052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10800000" flipV="1">
            <a:off x="457200" y="980728"/>
            <a:ext cx="8229600" cy="16227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12776"/>
            <a:ext cx="4038600" cy="53626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uk-UA" sz="3200" b="1" i="1" u="sng" dirty="0" smtClean="0">
                <a:solidFill>
                  <a:srgbClr val="FF0000"/>
                </a:solidFill>
              </a:rPr>
              <a:t>Прості вуглеводи: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глюкоза, 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галактоза, 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фруктоза, 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сахароза, 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лактоза </a:t>
            </a:r>
          </a:p>
          <a:p>
            <a:pPr>
              <a:buNone/>
            </a:pPr>
            <a:r>
              <a:rPr lang="uk-UA" sz="3200" i="1" dirty="0" smtClean="0">
                <a:solidFill>
                  <a:srgbClr val="FF0000"/>
                </a:solidFill>
              </a:rPr>
              <a:t>мальтоза</a:t>
            </a:r>
            <a:endParaRPr lang="ru-RU" sz="3200" i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12776"/>
            <a:ext cx="4038600" cy="5362611"/>
          </a:xfrm>
        </p:spPr>
        <p:txBody>
          <a:bodyPr>
            <a:normAutofit/>
          </a:bodyPr>
          <a:lstStyle/>
          <a:p>
            <a:r>
              <a:rPr lang="uk-UA" sz="3200" b="1" i="1" u="sng" dirty="0" smtClean="0">
                <a:solidFill>
                  <a:srgbClr val="FF0000"/>
                </a:solidFill>
              </a:rPr>
              <a:t>Складні вуглеводи:</a:t>
            </a:r>
          </a:p>
          <a:p>
            <a:r>
              <a:rPr lang="uk-UA" sz="3200" i="1" dirty="0" smtClean="0">
                <a:solidFill>
                  <a:srgbClr val="FF0000"/>
                </a:solidFill>
              </a:rPr>
              <a:t>крохмаль,</a:t>
            </a:r>
          </a:p>
          <a:p>
            <a:r>
              <a:rPr lang="uk-UA" sz="3200" i="1" dirty="0" smtClean="0">
                <a:solidFill>
                  <a:srgbClr val="FF0000"/>
                </a:solidFill>
              </a:rPr>
              <a:t> глікоген, </a:t>
            </a:r>
          </a:p>
          <a:p>
            <a:r>
              <a:rPr lang="uk-UA" sz="3200" i="1" dirty="0" smtClean="0">
                <a:solidFill>
                  <a:srgbClr val="FF0000"/>
                </a:solidFill>
              </a:rPr>
              <a:t>клітковина, </a:t>
            </a:r>
          </a:p>
          <a:p>
            <a:r>
              <a:rPr lang="uk-UA" sz="3200" i="1" dirty="0" smtClean="0">
                <a:solidFill>
                  <a:srgbClr val="FF0000"/>
                </a:solidFill>
              </a:rPr>
              <a:t>пектин</a:t>
            </a:r>
            <a:endParaRPr lang="ru-RU" sz="3200" i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6"/>
          <p:cNvSpPr txBox="1">
            <a:spLocks noChangeArrowheads="1"/>
          </p:cNvSpPr>
          <p:nvPr/>
        </p:nvSpPr>
        <p:spPr bwMode="auto">
          <a:xfrm>
            <a:off x="1187450" y="260648"/>
            <a:ext cx="6840538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5400" b="1" dirty="0" smtClean="0">
                <a:solidFill>
                  <a:srgbClr val="00FFFF"/>
                </a:solidFill>
                <a:latin typeface="Arial Black" pitchFamily="34" charset="0"/>
              </a:rPr>
              <a:t>       Функції                 	вуглеводів</a:t>
            </a:r>
            <a:endParaRPr lang="ru-RU" sz="5400" b="1" dirty="0">
              <a:solidFill>
                <a:srgbClr val="00FFFF"/>
              </a:solidFill>
              <a:latin typeface="Arial Black" pitchFamily="34" charset="0"/>
            </a:endParaRP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5830888" y="2492375"/>
            <a:ext cx="3313112" cy="719138"/>
          </a:xfrm>
          <a:prstGeom prst="wedgeEllipseCallout">
            <a:avLst>
              <a:gd name="adj1" fmla="val -47509"/>
              <a:gd name="adj2" fmla="val -87968"/>
            </a:avLst>
          </a:prstGeom>
          <a:gradFill rotWithShape="1">
            <a:gsLst>
              <a:gs pos="0">
                <a:srgbClr val="A61DD1"/>
              </a:gs>
              <a:gs pos="50000">
                <a:srgbClr val="00FFFF"/>
              </a:gs>
              <a:gs pos="100000">
                <a:srgbClr val="A61DD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800" b="1" dirty="0"/>
              <a:t>Пластична</a:t>
            </a:r>
            <a:endParaRPr lang="ru-RU" sz="2800" b="1" dirty="0"/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0" y="2420938"/>
            <a:ext cx="2735263" cy="863600"/>
          </a:xfrm>
          <a:prstGeom prst="wedgeEllipseCallout">
            <a:avLst>
              <a:gd name="adj1" fmla="val 28759"/>
              <a:gd name="adj2" fmla="val -90259"/>
            </a:avLst>
          </a:prstGeom>
          <a:gradFill rotWithShape="1">
            <a:gsLst>
              <a:gs pos="0">
                <a:srgbClr val="FF0066"/>
              </a:gs>
              <a:gs pos="50000">
                <a:srgbClr val="FFCCCC"/>
              </a:gs>
              <a:gs pos="100000">
                <a:srgbClr val="FF0066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800" b="1" dirty="0"/>
              <a:t>Запасна</a:t>
            </a:r>
            <a:endParaRPr lang="ru-RU" sz="2800" b="1" dirty="0"/>
          </a:p>
        </p:txBody>
      </p:sp>
      <p:sp>
        <p:nvSpPr>
          <p:cNvPr id="14345" name="AutoShape 9"/>
          <p:cNvSpPr>
            <a:spLocks noChangeArrowheads="1"/>
          </p:cNvSpPr>
          <p:nvPr/>
        </p:nvSpPr>
        <p:spPr bwMode="auto">
          <a:xfrm>
            <a:off x="5254625" y="4005263"/>
            <a:ext cx="3889375" cy="936625"/>
          </a:xfrm>
          <a:prstGeom prst="wedgeEllipseCallout">
            <a:avLst>
              <a:gd name="adj1" fmla="val -65389"/>
              <a:gd name="adj2" fmla="val -216102"/>
            </a:avLst>
          </a:prstGeom>
          <a:gradFill rotWithShape="1">
            <a:gsLst>
              <a:gs pos="0">
                <a:srgbClr val="FF3399"/>
              </a:gs>
              <a:gs pos="100000">
                <a:srgbClr val="0000FF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800" b="1" dirty="0"/>
              <a:t>Рецепторна</a:t>
            </a:r>
            <a:endParaRPr lang="ru-RU" sz="2800" b="1" dirty="0"/>
          </a:p>
        </p:txBody>
      </p:sp>
      <p:sp>
        <p:nvSpPr>
          <p:cNvPr id="14346" name="AutoShape 10"/>
          <p:cNvSpPr>
            <a:spLocks noChangeArrowheads="1"/>
          </p:cNvSpPr>
          <p:nvPr/>
        </p:nvSpPr>
        <p:spPr bwMode="auto">
          <a:xfrm>
            <a:off x="539552" y="3933056"/>
            <a:ext cx="2808288" cy="936625"/>
          </a:xfrm>
          <a:prstGeom prst="wedgeEllipseCallout">
            <a:avLst>
              <a:gd name="adj1" fmla="val 46949"/>
              <a:gd name="adj2" fmla="val -207968"/>
            </a:avLst>
          </a:prstGeom>
          <a:gradFill rotWithShape="1">
            <a:gsLst>
              <a:gs pos="0">
                <a:srgbClr val="8C0EAE"/>
              </a:gs>
              <a:gs pos="100000">
                <a:srgbClr val="FFCCCC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800" b="1" dirty="0"/>
              <a:t>Захисна</a:t>
            </a:r>
            <a:endParaRPr lang="ru-RU" sz="2800" b="1" dirty="0"/>
          </a:p>
        </p:txBody>
      </p:sp>
      <p:sp>
        <p:nvSpPr>
          <p:cNvPr id="14347" name="AutoShape 11"/>
          <p:cNvSpPr>
            <a:spLocks noChangeArrowheads="1"/>
          </p:cNvSpPr>
          <p:nvPr/>
        </p:nvSpPr>
        <p:spPr bwMode="auto">
          <a:xfrm>
            <a:off x="2411413" y="4941888"/>
            <a:ext cx="3816350" cy="863600"/>
          </a:xfrm>
          <a:prstGeom prst="wedgeEllipseCallout">
            <a:avLst>
              <a:gd name="adj1" fmla="val -16264"/>
              <a:gd name="adj2" fmla="val -355884"/>
            </a:avLst>
          </a:prstGeom>
          <a:gradFill rotWithShape="1">
            <a:gsLst>
              <a:gs pos="0">
                <a:srgbClr val="FF0066"/>
              </a:gs>
              <a:gs pos="100000">
                <a:srgbClr val="8317A5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800" b="1" dirty="0"/>
              <a:t>Енергетична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4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2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3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3" grpId="0" animBg="1"/>
      <p:bldP spid="14344" grpId="0" animBg="1"/>
      <p:bldP spid="14345" grpId="0" animBg="1"/>
      <p:bldP spid="14346" grpId="0" animBg="1"/>
      <p:bldP spid="143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БІЛКИ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Білки</a:t>
            </a:r>
            <a:r>
              <a:rPr lang="ru-RU" dirty="0" smtClean="0"/>
              <a:t> належать до </a:t>
            </a:r>
            <a:r>
              <a:rPr lang="ru-RU" dirty="0" err="1" smtClean="0"/>
              <a:t>життєво</a:t>
            </a:r>
            <a:r>
              <a:rPr lang="ru-RU" dirty="0" smtClean="0"/>
              <a:t> </a:t>
            </a:r>
            <a:r>
              <a:rPr lang="ru-RU" dirty="0" err="1" smtClean="0"/>
              <a:t>необхідних</a:t>
            </a:r>
            <a:r>
              <a:rPr lang="ru-RU" dirty="0" smtClean="0"/>
              <a:t> </a:t>
            </a:r>
            <a:r>
              <a:rPr lang="ru-RU" dirty="0" err="1" smtClean="0"/>
              <a:t>речовин</a:t>
            </a:r>
            <a:r>
              <a:rPr lang="ru-RU" dirty="0" smtClean="0"/>
              <a:t>, без </a:t>
            </a:r>
            <a:r>
              <a:rPr lang="ru-RU" dirty="0" err="1" smtClean="0"/>
              <a:t>яких</a:t>
            </a:r>
            <a:r>
              <a:rPr lang="ru-RU" dirty="0" smtClean="0"/>
              <a:t> </a:t>
            </a:r>
            <a:r>
              <a:rPr lang="ru-RU" dirty="0" err="1" smtClean="0"/>
              <a:t>неможливе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, </a:t>
            </a:r>
            <a:r>
              <a:rPr lang="ru-RU" dirty="0" err="1" smtClean="0"/>
              <a:t>ріст</a:t>
            </a:r>
            <a:r>
              <a:rPr lang="ru-RU" dirty="0" smtClean="0"/>
              <a:t> </a:t>
            </a:r>
            <a:r>
              <a:rPr lang="ru-RU" dirty="0" err="1" smtClean="0"/>
              <a:t>і</a:t>
            </a:r>
            <a:r>
              <a:rPr lang="ru-RU" dirty="0" smtClean="0"/>
              <a:t> </a:t>
            </a:r>
            <a:r>
              <a:rPr lang="ru-RU" dirty="0" err="1" smtClean="0"/>
              <a:t>розвиток</a:t>
            </a:r>
            <a:r>
              <a:rPr lang="ru-RU" dirty="0" smtClean="0"/>
              <a:t> </a:t>
            </a:r>
            <a:r>
              <a:rPr lang="ru-RU" dirty="0" err="1" smtClean="0"/>
              <a:t>організму</a:t>
            </a:r>
            <a:r>
              <a:rPr lang="ru-RU" dirty="0" smtClean="0"/>
              <a:t>. Вони </a:t>
            </a:r>
            <a:r>
              <a:rPr lang="ru-RU" dirty="0" err="1" smtClean="0"/>
              <a:t>є</a:t>
            </a:r>
            <a:r>
              <a:rPr lang="ru-RU" dirty="0" smtClean="0"/>
              <a:t> </a:t>
            </a:r>
            <a:r>
              <a:rPr lang="ru-RU" dirty="0" err="1" smtClean="0"/>
              <a:t>найважливішими</a:t>
            </a:r>
            <a:r>
              <a:rPr lang="ru-RU" dirty="0" smtClean="0"/>
              <a:t> компонентами </a:t>
            </a:r>
            <a:r>
              <a:rPr lang="ru-RU" dirty="0" err="1" smtClean="0"/>
              <a:t>харчування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забезпечують</a:t>
            </a:r>
            <a:r>
              <a:rPr lang="ru-RU" dirty="0" smtClean="0"/>
              <a:t> </a:t>
            </a:r>
            <a:r>
              <a:rPr lang="ru-RU" dirty="0" err="1" smtClean="0"/>
              <a:t>пластичні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енергетичні</a:t>
            </a:r>
            <a:r>
              <a:rPr lang="ru-RU" dirty="0" smtClean="0"/>
              <a:t> потреби </a:t>
            </a:r>
            <a:r>
              <a:rPr lang="ru-RU" dirty="0" err="1" smtClean="0"/>
              <a:t>організму</a:t>
            </a:r>
            <a:r>
              <a:rPr lang="ru-RU" dirty="0" smtClean="0"/>
              <a:t>. </a:t>
            </a:r>
            <a:r>
              <a:rPr lang="ru-RU" dirty="0" err="1" smtClean="0"/>
              <a:t>Харчова</a:t>
            </a:r>
            <a:r>
              <a:rPr lang="ru-RU" dirty="0" smtClean="0"/>
              <a:t> </a:t>
            </a:r>
            <a:r>
              <a:rPr lang="ru-RU" dirty="0" err="1" smtClean="0"/>
              <a:t>й</a:t>
            </a:r>
            <a:r>
              <a:rPr lang="ru-RU" dirty="0" smtClean="0"/>
              <a:t> </a:t>
            </a:r>
            <a:r>
              <a:rPr lang="ru-RU" dirty="0" err="1" smtClean="0"/>
              <a:t>біологічна</a:t>
            </a:r>
            <a:r>
              <a:rPr lang="ru-RU" dirty="0" smtClean="0"/>
              <a:t> </a:t>
            </a:r>
            <a:r>
              <a:rPr lang="ru-RU" dirty="0" err="1" smtClean="0"/>
              <a:t>цінність</a:t>
            </a:r>
            <a:r>
              <a:rPr lang="ru-RU" dirty="0" smtClean="0"/>
              <a:t> </a:t>
            </a:r>
            <a:r>
              <a:rPr lang="ru-RU" dirty="0" err="1" smtClean="0"/>
              <a:t>білків</a:t>
            </a:r>
            <a:r>
              <a:rPr lang="ru-RU" dirty="0" smtClean="0"/>
              <a:t> </a:t>
            </a:r>
            <a:r>
              <a:rPr lang="ru-RU" dirty="0" err="1" smtClean="0"/>
              <a:t>визначається</a:t>
            </a:r>
            <a:r>
              <a:rPr lang="ru-RU" dirty="0" smtClean="0"/>
              <a:t> </a:t>
            </a:r>
            <a:r>
              <a:rPr lang="ru-RU" dirty="0" err="1" smtClean="0"/>
              <a:t>збалансованістю</a:t>
            </a:r>
            <a:r>
              <a:rPr lang="ru-RU" dirty="0" smtClean="0"/>
              <a:t> </a:t>
            </a:r>
            <a:r>
              <a:rPr lang="ru-RU" dirty="0" err="1" smtClean="0"/>
              <a:t>амінокислот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входять</a:t>
            </a:r>
            <a:r>
              <a:rPr lang="ru-RU" dirty="0" smtClean="0"/>
              <a:t> до </a:t>
            </a:r>
            <a:r>
              <a:rPr lang="ru-RU" dirty="0" err="1" smtClean="0"/>
              <a:t>їх</a:t>
            </a:r>
            <a:r>
              <a:rPr lang="ru-RU" dirty="0" smtClean="0"/>
              <a:t> складу.</a:t>
            </a:r>
          </a:p>
          <a:p>
            <a:endParaRPr lang="ru-RU" dirty="0"/>
          </a:p>
        </p:txBody>
      </p:sp>
      <p:pic>
        <p:nvPicPr>
          <p:cNvPr id="7" name="Содержимое 6" descr="index.jpe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644008" y="1412776"/>
            <a:ext cx="4176464" cy="46085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1476375" y="2924175"/>
            <a:ext cx="6840538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b="1" dirty="0" smtClean="0">
                <a:latin typeface="Arial Black" pitchFamily="34" charset="0"/>
              </a:rPr>
              <a:t>            </a:t>
            </a:r>
            <a:r>
              <a:rPr lang="uk-UA" sz="2800" b="1" dirty="0" smtClean="0">
                <a:latin typeface="Arial Black" pitchFamily="34" charset="0"/>
              </a:rPr>
              <a:t>ФУНКЦІЇ</a:t>
            </a:r>
            <a:r>
              <a:rPr lang="uk-UA" sz="4800" b="1" dirty="0" smtClean="0">
                <a:latin typeface="Arial Black" pitchFamily="34" charset="0"/>
              </a:rPr>
              <a:t> </a:t>
            </a:r>
            <a:r>
              <a:rPr lang="uk-UA" sz="3600" b="1" dirty="0" smtClean="0">
                <a:latin typeface="Arial Black" pitchFamily="34" charset="0"/>
              </a:rPr>
              <a:t>білків</a:t>
            </a:r>
            <a:endParaRPr lang="ru-RU" sz="4800" b="1" dirty="0">
              <a:latin typeface="Arial Black" pitchFamily="34" charset="0"/>
            </a:endParaRPr>
          </a:p>
        </p:txBody>
      </p:sp>
      <p:sp>
        <p:nvSpPr>
          <p:cNvPr id="13324" name="AutoShape 12"/>
          <p:cNvSpPr>
            <a:spLocks noChangeArrowheads="1"/>
          </p:cNvSpPr>
          <p:nvPr/>
        </p:nvSpPr>
        <p:spPr bwMode="auto">
          <a:xfrm>
            <a:off x="6804025" y="1916113"/>
            <a:ext cx="2195513" cy="503237"/>
          </a:xfrm>
          <a:prstGeom prst="wedgeRoundRectCallout">
            <a:avLst>
              <a:gd name="adj1" fmla="val -76319"/>
              <a:gd name="adj2" fmla="val 160093"/>
              <a:gd name="adj3" fmla="val 16667"/>
            </a:avLst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ru-RU" sz="2400" b="1"/>
              <a:t>Структурна</a:t>
            </a:r>
          </a:p>
        </p:txBody>
      </p:sp>
      <p:sp>
        <p:nvSpPr>
          <p:cNvPr id="13326" name="AutoShape 14"/>
          <p:cNvSpPr>
            <a:spLocks noChangeArrowheads="1"/>
          </p:cNvSpPr>
          <p:nvPr/>
        </p:nvSpPr>
        <p:spPr bwMode="auto">
          <a:xfrm flipH="1">
            <a:off x="395288" y="981075"/>
            <a:ext cx="2232025" cy="503238"/>
          </a:xfrm>
          <a:prstGeom prst="wedgeRectCallout">
            <a:avLst>
              <a:gd name="adj1" fmla="val -52634"/>
              <a:gd name="adj2" fmla="val 328861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000" b="1" dirty="0"/>
              <a:t>Каталітична</a:t>
            </a:r>
            <a:endParaRPr lang="ru-RU" sz="2000" b="1" dirty="0"/>
          </a:p>
        </p:txBody>
      </p:sp>
      <p:sp>
        <p:nvSpPr>
          <p:cNvPr id="13327" name="AutoShape 15"/>
          <p:cNvSpPr>
            <a:spLocks noChangeArrowheads="1"/>
          </p:cNvSpPr>
          <p:nvPr/>
        </p:nvSpPr>
        <p:spPr bwMode="auto">
          <a:xfrm>
            <a:off x="6910388" y="4005263"/>
            <a:ext cx="2233612" cy="503237"/>
          </a:xfrm>
          <a:prstGeom prst="wedgeRectCallout">
            <a:avLst>
              <a:gd name="adj1" fmla="val -74167"/>
              <a:gd name="adj2" fmla="val -102995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000" b="1" dirty="0"/>
              <a:t>Регуляторна</a:t>
            </a:r>
            <a:endParaRPr lang="ru-RU" sz="2000" b="1" dirty="0"/>
          </a:p>
        </p:txBody>
      </p:sp>
      <p:sp>
        <p:nvSpPr>
          <p:cNvPr id="13328" name="AutoShape 16"/>
          <p:cNvSpPr>
            <a:spLocks noChangeArrowheads="1"/>
          </p:cNvSpPr>
          <p:nvPr/>
        </p:nvSpPr>
        <p:spPr bwMode="auto">
          <a:xfrm>
            <a:off x="3492500" y="5445125"/>
            <a:ext cx="1728788" cy="503238"/>
          </a:xfrm>
          <a:prstGeom prst="wedgeRectCallout">
            <a:avLst>
              <a:gd name="adj1" fmla="val -12532"/>
              <a:gd name="adj2" fmla="val -370505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400" b="1"/>
              <a:t>Рухова</a:t>
            </a:r>
            <a:endParaRPr lang="ru-RU" sz="2400" b="1"/>
          </a:p>
        </p:txBody>
      </p:sp>
      <p:sp>
        <p:nvSpPr>
          <p:cNvPr id="13329" name="AutoShape 17"/>
          <p:cNvSpPr>
            <a:spLocks noChangeArrowheads="1"/>
          </p:cNvSpPr>
          <p:nvPr/>
        </p:nvSpPr>
        <p:spPr bwMode="auto">
          <a:xfrm>
            <a:off x="250825" y="4797425"/>
            <a:ext cx="2663825" cy="431800"/>
          </a:xfrm>
          <a:prstGeom prst="wedgeRectCallout">
            <a:avLst>
              <a:gd name="adj1" fmla="val 62755"/>
              <a:gd name="adj2" fmla="val -211028"/>
            </a:avLst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Транспортна</a:t>
            </a:r>
            <a:endParaRPr lang="ru-RU" sz="2400" b="1" dirty="0"/>
          </a:p>
        </p:txBody>
      </p:sp>
      <p:sp>
        <p:nvSpPr>
          <p:cNvPr id="13330" name="AutoShape 18"/>
          <p:cNvSpPr>
            <a:spLocks noChangeArrowheads="1"/>
          </p:cNvSpPr>
          <p:nvPr/>
        </p:nvSpPr>
        <p:spPr bwMode="auto">
          <a:xfrm>
            <a:off x="2987675" y="1341438"/>
            <a:ext cx="2016125" cy="504825"/>
          </a:xfrm>
          <a:prstGeom prst="wedgeRectCallout">
            <a:avLst>
              <a:gd name="adj1" fmla="val 26694"/>
              <a:gd name="adj2" fmla="val 244338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400" b="1"/>
              <a:t>Захисна</a:t>
            </a:r>
            <a:endParaRPr lang="ru-RU" sz="2400" b="1"/>
          </a:p>
        </p:txBody>
      </p:sp>
      <p:sp>
        <p:nvSpPr>
          <p:cNvPr id="13331" name="AutoShape 19"/>
          <p:cNvSpPr>
            <a:spLocks noChangeArrowheads="1"/>
          </p:cNvSpPr>
          <p:nvPr/>
        </p:nvSpPr>
        <p:spPr bwMode="auto">
          <a:xfrm>
            <a:off x="179388" y="2997200"/>
            <a:ext cx="2089150" cy="431800"/>
          </a:xfrm>
          <a:prstGeom prst="wedgeRectCallout">
            <a:avLst>
              <a:gd name="adj1" fmla="val 74014"/>
              <a:gd name="adj2" fmla="val 88236"/>
            </a:avLst>
          </a:prstGeom>
          <a:solidFill>
            <a:srgbClr val="A61DD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Запасна</a:t>
            </a:r>
            <a:endParaRPr lang="ru-RU" sz="2400" b="1" dirty="0"/>
          </a:p>
        </p:txBody>
      </p:sp>
      <p:sp>
        <p:nvSpPr>
          <p:cNvPr id="13332" name="AutoShape 20"/>
          <p:cNvSpPr>
            <a:spLocks noChangeArrowheads="1"/>
          </p:cNvSpPr>
          <p:nvPr/>
        </p:nvSpPr>
        <p:spPr bwMode="auto">
          <a:xfrm>
            <a:off x="6084888" y="5373688"/>
            <a:ext cx="2233612" cy="503237"/>
          </a:xfrm>
          <a:prstGeom prst="wedgeRectCallout">
            <a:avLst>
              <a:gd name="adj1" fmla="val -83051"/>
              <a:gd name="adj2" fmla="val -354102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000" b="1" dirty="0"/>
              <a:t>Енергетична</a:t>
            </a:r>
            <a:endParaRPr lang="ru-RU" sz="2000" b="1" dirty="0"/>
          </a:p>
        </p:txBody>
      </p:sp>
      <p:sp>
        <p:nvSpPr>
          <p:cNvPr id="13333" name="AutoShape 21"/>
          <p:cNvSpPr>
            <a:spLocks noChangeArrowheads="1"/>
          </p:cNvSpPr>
          <p:nvPr/>
        </p:nvSpPr>
        <p:spPr bwMode="auto">
          <a:xfrm>
            <a:off x="6084888" y="765175"/>
            <a:ext cx="2233612" cy="503238"/>
          </a:xfrm>
          <a:prstGeom prst="wedgeRectCallout">
            <a:avLst>
              <a:gd name="adj1" fmla="val -73954"/>
              <a:gd name="adj2" fmla="val 327917"/>
            </a:avLst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r>
              <a:rPr lang="uk-UA" sz="2400" b="1"/>
              <a:t>Рецепторна</a:t>
            </a:r>
            <a:endParaRPr lang="ru-RU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3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33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133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33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33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133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33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2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133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2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33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2000"/>
                                        <p:tgtEl>
                                          <p:spTgt spid="133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133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133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133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8" grpId="0"/>
      <p:bldP spid="13324" grpId="0" animBg="1"/>
      <p:bldP spid="13326" grpId="0" animBg="1"/>
      <p:bldP spid="13327" grpId="0" animBg="1"/>
      <p:bldP spid="13328" grpId="0" animBg="1"/>
      <p:bldP spid="13329" grpId="0" animBg="1"/>
      <p:bldP spid="13330" grpId="0" animBg="1"/>
      <p:bldP spid="13331" grpId="0" animBg="1"/>
      <p:bldP spid="13332" grpId="0" animBg="1"/>
      <p:bldP spid="1333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ЖИРИ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Роль </a:t>
            </a:r>
            <a:r>
              <a:rPr lang="ru-RU" dirty="0" err="1"/>
              <a:t>жирів</a:t>
            </a:r>
            <a:r>
              <a:rPr lang="ru-RU" dirty="0"/>
              <a:t> у </a:t>
            </a:r>
            <a:r>
              <a:rPr lang="ru-RU" dirty="0" err="1"/>
              <a:t>харчуванні</a:t>
            </a:r>
            <a:r>
              <a:rPr lang="ru-RU" dirty="0"/>
              <a:t>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калорійністю</a:t>
            </a:r>
            <a:r>
              <a:rPr lang="ru-RU" dirty="0"/>
              <a:t> </a:t>
            </a:r>
            <a:r>
              <a:rPr lang="ru-RU" dirty="0" err="1"/>
              <a:t>й</a:t>
            </a:r>
            <a:r>
              <a:rPr lang="ru-RU" dirty="0"/>
              <a:t> </a:t>
            </a:r>
            <a:r>
              <a:rPr lang="ru-RU" dirty="0" err="1"/>
              <a:t>участю</a:t>
            </a:r>
            <a:r>
              <a:rPr lang="ru-RU" dirty="0"/>
              <a:t> в </a:t>
            </a:r>
            <a:r>
              <a:rPr lang="ru-RU" dirty="0" err="1"/>
              <a:t>процесах</a:t>
            </a:r>
            <a:r>
              <a:rPr lang="ru-RU" dirty="0"/>
              <a:t> </a:t>
            </a:r>
            <a:r>
              <a:rPr lang="ru-RU" dirty="0" err="1"/>
              <a:t>обміну</a:t>
            </a:r>
            <a:r>
              <a:rPr lang="ru-RU" dirty="0"/>
              <a:t>. </a:t>
            </a:r>
            <a:r>
              <a:rPr lang="ru-RU" dirty="0" err="1"/>
              <a:t>Жири</a:t>
            </a:r>
            <a:r>
              <a:rPr lang="ru-RU" dirty="0"/>
              <a:t> </a:t>
            </a:r>
            <a:r>
              <a:rPr lang="ru-RU" dirty="0" err="1"/>
              <a:t>забезпечують</a:t>
            </a:r>
            <a:r>
              <a:rPr lang="ru-RU" dirty="0"/>
              <a:t> у </a:t>
            </a:r>
            <a:r>
              <a:rPr lang="ru-RU" dirty="0" err="1"/>
              <a:t>середньому</a:t>
            </a:r>
            <a:r>
              <a:rPr lang="ru-RU" dirty="0"/>
              <a:t> 33 % </a:t>
            </a:r>
            <a:r>
              <a:rPr lang="ru-RU" dirty="0" err="1"/>
              <a:t>добової</a:t>
            </a:r>
            <a:r>
              <a:rPr lang="ru-RU" dirty="0"/>
              <a:t> </a:t>
            </a:r>
            <a:r>
              <a:rPr lang="ru-RU" dirty="0" err="1"/>
              <a:t>енергоцінності</a:t>
            </a:r>
            <a:r>
              <a:rPr lang="ru-RU" dirty="0"/>
              <a:t> </a:t>
            </a:r>
            <a:r>
              <a:rPr lang="ru-RU" dirty="0" err="1"/>
              <a:t>раціону</a:t>
            </a:r>
            <a:r>
              <a:rPr lang="ru-RU" dirty="0"/>
              <a:t>. </a:t>
            </a:r>
            <a:r>
              <a:rPr lang="ru-RU" dirty="0" err="1"/>
              <a:t>Із</a:t>
            </a:r>
            <a:r>
              <a:rPr lang="ru-RU" dirty="0"/>
              <a:t> жирами до </a:t>
            </a:r>
            <a:r>
              <a:rPr lang="ru-RU" dirty="0" err="1"/>
              <a:t>організму</a:t>
            </a:r>
            <a:r>
              <a:rPr lang="ru-RU" dirty="0"/>
              <a:t> </a:t>
            </a:r>
            <a:r>
              <a:rPr lang="ru-RU" dirty="0" err="1"/>
              <a:t>надходять</a:t>
            </a:r>
            <a:r>
              <a:rPr lang="ru-RU" dirty="0"/>
              <a:t> </a:t>
            </a:r>
            <a:r>
              <a:rPr lang="ru-RU" dirty="0" err="1"/>
              <a:t>необхідні</a:t>
            </a:r>
            <a:r>
              <a:rPr lang="ru-RU" dirty="0"/>
              <a:t> для </a:t>
            </a:r>
            <a:r>
              <a:rPr lang="ru-RU" dirty="0" err="1"/>
              <a:t>життєдіяльності</a:t>
            </a:r>
            <a:r>
              <a:rPr lang="ru-RU" dirty="0"/>
              <a:t> </a:t>
            </a:r>
            <a:r>
              <a:rPr lang="ru-RU" dirty="0" err="1"/>
              <a:t>речовини</a:t>
            </a:r>
            <a:r>
              <a:rPr lang="ru-RU" dirty="0"/>
              <a:t>: </a:t>
            </a:r>
            <a:r>
              <a:rPr lang="ru-RU" dirty="0" err="1"/>
              <a:t>вітаміни</a:t>
            </a:r>
            <a:r>
              <a:rPr lang="ru-RU" dirty="0"/>
              <a:t> А, О, Е, </a:t>
            </a:r>
            <a:r>
              <a:rPr lang="ru-RU" dirty="0" err="1"/>
              <a:t>незамінні</a:t>
            </a:r>
            <a:r>
              <a:rPr lang="ru-RU" dirty="0"/>
              <a:t> </a:t>
            </a:r>
            <a:r>
              <a:rPr lang="ru-RU" dirty="0" err="1"/>
              <a:t>жирні</a:t>
            </a:r>
            <a:r>
              <a:rPr lang="ru-RU" dirty="0"/>
              <a:t> </a:t>
            </a:r>
            <a:r>
              <a:rPr lang="ru-RU" dirty="0" err="1"/>
              <a:t>кислоти</a:t>
            </a:r>
            <a:r>
              <a:rPr lang="ru-RU" dirty="0"/>
              <a:t>, лецитин</a:t>
            </a:r>
          </a:p>
        </p:txBody>
      </p:sp>
      <p:pic>
        <p:nvPicPr>
          <p:cNvPr id="7" name="Содержимое 6" descr="16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11960" y="1196752"/>
            <a:ext cx="4320480" cy="50405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Перевірка знань матеріалу попереднього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Дайте визначення здоров'я.</a:t>
            </a:r>
          </a:p>
          <a:p>
            <a:r>
              <a:rPr lang="uk-UA" dirty="0" smtClean="0"/>
              <a:t>Як ви уявляєте собі формулу здорового харчування?</a:t>
            </a:r>
          </a:p>
          <a:p>
            <a:r>
              <a:rPr lang="uk-UA" dirty="0" smtClean="0"/>
              <a:t>Що вивчає наука ФАРМАКОЛОГІЯ?</a:t>
            </a:r>
          </a:p>
          <a:p>
            <a:r>
              <a:rPr lang="uk-UA" dirty="0" smtClean="0"/>
              <a:t>Дайте визначення терміна ЛІКАРСЬКИЙ ПРЕПАРАТ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95288" y="2781300"/>
            <a:ext cx="8351837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uk-UA" sz="4400" b="1" dirty="0" smtClean="0"/>
              <a:t>			Функції</a:t>
            </a:r>
            <a:r>
              <a:rPr lang="uk-UA" sz="4400" b="1" dirty="0" smtClean="0">
                <a:solidFill>
                  <a:srgbClr val="FFFFFF"/>
                </a:solidFill>
              </a:rPr>
              <a:t> </a:t>
            </a:r>
            <a:r>
              <a:rPr lang="uk-UA" sz="4400" b="1" dirty="0"/>
              <a:t>жирів</a:t>
            </a:r>
            <a:endParaRPr lang="ru-RU" sz="4400" b="1" dirty="0"/>
          </a:p>
        </p:txBody>
      </p:sp>
      <p:sp>
        <p:nvSpPr>
          <p:cNvPr id="16391" name="AutoShape 7"/>
          <p:cNvSpPr>
            <a:spLocks noChangeArrowheads="1"/>
          </p:cNvSpPr>
          <p:nvPr/>
        </p:nvSpPr>
        <p:spPr bwMode="auto">
          <a:xfrm>
            <a:off x="4787900" y="1196975"/>
            <a:ext cx="3708400" cy="935038"/>
          </a:xfrm>
          <a:prstGeom prst="cloudCallout">
            <a:avLst>
              <a:gd name="adj1" fmla="val -9120"/>
              <a:gd name="adj2" fmla="val 113495"/>
            </a:avLst>
          </a:prstGeom>
          <a:gradFill rotWithShape="1">
            <a:gsLst>
              <a:gs pos="0">
                <a:srgbClr val="E7EC20"/>
              </a:gs>
              <a:gs pos="100000">
                <a:srgbClr val="00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Енергетична</a:t>
            </a:r>
            <a:endParaRPr lang="ru-RU" sz="2400" b="1" dirty="0"/>
          </a:p>
        </p:txBody>
      </p:sp>
      <p:sp>
        <p:nvSpPr>
          <p:cNvPr id="16392" name="AutoShape 8"/>
          <p:cNvSpPr>
            <a:spLocks noChangeArrowheads="1"/>
          </p:cNvSpPr>
          <p:nvPr/>
        </p:nvSpPr>
        <p:spPr bwMode="auto">
          <a:xfrm>
            <a:off x="5651500" y="4149725"/>
            <a:ext cx="3492500" cy="1079500"/>
          </a:xfrm>
          <a:prstGeom prst="cloudCallout">
            <a:avLst>
              <a:gd name="adj1" fmla="val -30954"/>
              <a:gd name="adj2" fmla="val -106324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Структурна</a:t>
            </a:r>
            <a:endParaRPr lang="ru-RU" sz="2400" b="1" dirty="0"/>
          </a:p>
        </p:txBody>
      </p:sp>
      <p:sp>
        <p:nvSpPr>
          <p:cNvPr id="16393" name="AutoShape 9"/>
          <p:cNvSpPr>
            <a:spLocks noChangeArrowheads="1"/>
          </p:cNvSpPr>
          <p:nvPr/>
        </p:nvSpPr>
        <p:spPr bwMode="auto">
          <a:xfrm>
            <a:off x="323850" y="1268413"/>
            <a:ext cx="3816350" cy="1008062"/>
          </a:xfrm>
          <a:prstGeom prst="cloudCallout">
            <a:avLst>
              <a:gd name="adj1" fmla="val 35815"/>
              <a:gd name="adj2" fmla="val 92676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Регуляторна</a:t>
            </a:r>
            <a:endParaRPr lang="ru-RU" sz="2400" b="1" dirty="0"/>
          </a:p>
        </p:txBody>
      </p:sp>
      <p:sp>
        <p:nvSpPr>
          <p:cNvPr id="16394" name="AutoShape 10"/>
          <p:cNvSpPr>
            <a:spLocks noChangeArrowheads="1"/>
          </p:cNvSpPr>
          <p:nvPr/>
        </p:nvSpPr>
        <p:spPr bwMode="auto">
          <a:xfrm>
            <a:off x="179388" y="4365625"/>
            <a:ext cx="2771775" cy="1006475"/>
          </a:xfrm>
          <a:prstGeom prst="cloudCallout">
            <a:avLst>
              <a:gd name="adj1" fmla="val 40949"/>
              <a:gd name="adj2" fmla="val -142903"/>
            </a:avLst>
          </a:prstGeom>
          <a:gradFill rotWithShape="1">
            <a:gsLst>
              <a:gs pos="0">
                <a:srgbClr val="16F621"/>
              </a:gs>
              <a:gs pos="100000">
                <a:srgbClr val="FFFF00"/>
              </a:gs>
            </a:gsLst>
            <a:path path="rect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uk-UA" sz="2800" b="1"/>
              <a:t>Запасна</a:t>
            </a:r>
            <a:endParaRPr lang="ru-RU" sz="2800" b="1"/>
          </a:p>
        </p:txBody>
      </p:sp>
      <p:sp>
        <p:nvSpPr>
          <p:cNvPr id="16395" name="AutoShape 11"/>
          <p:cNvSpPr>
            <a:spLocks noChangeArrowheads="1"/>
          </p:cNvSpPr>
          <p:nvPr/>
        </p:nvSpPr>
        <p:spPr bwMode="auto">
          <a:xfrm>
            <a:off x="3348038" y="4724400"/>
            <a:ext cx="2592387" cy="1368425"/>
          </a:xfrm>
          <a:prstGeom prst="cloudCallout">
            <a:avLst>
              <a:gd name="adj1" fmla="val -21894"/>
              <a:gd name="adj2" fmla="val -117403"/>
            </a:avLst>
          </a:prstGeom>
          <a:gradFill rotWithShape="1">
            <a:gsLst>
              <a:gs pos="0">
                <a:srgbClr val="16F6BB"/>
              </a:gs>
              <a:gs pos="100000">
                <a:srgbClr val="FFFF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r>
              <a:rPr lang="uk-UA" sz="2400" b="1" dirty="0"/>
              <a:t>Захисна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63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3" dur="5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3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3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 animBg="1"/>
      <p:bldP spid="16392" grpId="0" animBg="1"/>
      <p:bldP spid="16393" grpId="0" animBg="1"/>
      <p:bldP spid="16394" grpId="0" animBg="1"/>
      <p:bldP spid="1639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Вітаміни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/>
            <a:r>
              <a:rPr lang="uk-UA" sz="3200" dirty="0" smtClean="0"/>
              <a:t>Вітаміни - це </a:t>
            </a:r>
            <a:r>
              <a:rPr lang="uk-UA" sz="3200" dirty="0" err="1" smtClean="0"/>
              <a:t>біомолекули</a:t>
            </a:r>
            <a:r>
              <a:rPr lang="uk-UA" sz="3200" dirty="0" smtClean="0"/>
              <a:t>, які потрібні в невеликих кількостях для зростання, відтворення, здоров'я і життя. Незважаючи на всю їх важливість, загальна кількість всіх вітамінів, необхідних організму, становить 0,2 г на день.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Задача 1.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Обчисліть, яку частину лимона необхідно з'їдати щодоби для того, щоб заповнити потребу організму у вітаміні С. У розрахунках слід прийняти, що маса лимона дорівнює 100 г; вміст вітаміну С (аскорбінової кислоти) в лимоні становить 0,5%, добова потреба дорослої людини у вітаміні С 100 мг.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Тестові завдання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976664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uk-UA" sz="8000" b="1" dirty="0" smtClean="0"/>
              <a:t>1. Найбільш небезпечний для підлітка є недолік в їжі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А) тваринних білків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Б) рослинних білків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В) рослинних вуглеводів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Г) тваринних жирів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2. Надмірна кількість вуглеводів в організмі призводить до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А) отруєння організму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Б) їх перетворенню в білки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В) їх перетворенню в жири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Г) розщепленню на більш прості речовини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3. В організмі людини НЕ відбувається перетворення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А) білків в жири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Б) вуглеводів в білки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В) вуглеводів в жири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Г) органічних речовин у неорганічні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4. Будівельним матеріалом і джерелом енергії для організму служать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А) мінеральні речовини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Б) вуглеводи і жири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В) вітаміни</a:t>
            </a:r>
            <a:endParaRPr lang="ru-RU" sz="8000" b="1" dirty="0" smtClean="0"/>
          </a:p>
          <a:p>
            <a:pPr>
              <a:buNone/>
            </a:pPr>
            <a:r>
              <a:rPr lang="uk-UA" sz="8000" b="1" dirty="0" smtClean="0"/>
              <a:t>Г) ферменти</a:t>
            </a:r>
            <a:endParaRPr lang="ru-RU" sz="8000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264696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uk-UA" b="1" dirty="0" smtClean="0"/>
              <a:t>5. В організмі людини НЕ може відбуватися перетворення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А) жирів в білки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Б) білків у вуглеводи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В) вуглеводів в жири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Г) жирів у вуглеводи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6. Основним джерелом енергії в організмі є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А) вітаміни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Б) ферменти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В) гормони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Г) вуглеводи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7. У клітинах людини і тварин в якості будівельного матеріалу і джерела енергії використовуються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А) гормони і вітаміни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Б) вода і вуглекислий газ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В) неорганічні речовини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Г) білки, жири і вуглеводи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8. Функція простих вуглеводів в клітині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А) каталітична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Б) енергетична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В) зберігання спадкової інформації</a:t>
            </a:r>
            <a:endParaRPr lang="ru-RU" b="1" dirty="0" smtClean="0"/>
          </a:p>
          <a:p>
            <a:pPr>
              <a:buNone/>
            </a:pPr>
            <a:r>
              <a:rPr lang="uk-UA" b="1" dirty="0" smtClean="0"/>
              <a:t>Г) участь у біосинтезі білка</a:t>
            </a:r>
            <a:endParaRPr lang="ru-RU" b="1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uk-UA" b="1" dirty="0" smtClean="0"/>
              <a:t>Завдання додому:</a:t>
            </a:r>
            <a:r>
              <a:rPr lang="uk-UA" dirty="0" smtClean="0"/>
              <a:t> </a:t>
            </a:r>
            <a:endParaRPr lang="ru-RU" dirty="0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uk-UA" dirty="0" smtClean="0"/>
              <a:t>Підручник: параграф 5, сторінка 44</a:t>
            </a:r>
          </a:p>
          <a:p>
            <a:pPr marL="514350" indent="-514350">
              <a:buAutoNum type="arabicPeriod"/>
            </a:pPr>
            <a:r>
              <a:rPr lang="uk-UA" dirty="0" smtClean="0"/>
              <a:t>Виконати груповий проект з дослідження конкретної рослини як джерела одного з компонентів їжі. За результатами дослідження підготувати презентацію, в якій відобразити морфологію рослини, хімічний склад і зміст поживної речовини, біологічну роль, технологію вирощування та збору, основні способи переробки та використання.</a:t>
            </a:r>
            <a:endParaRPr lang="ru-RU" dirty="0" smtClean="0"/>
          </a:p>
          <a:p>
            <a:pPr>
              <a:buNone/>
            </a:pPr>
            <a:r>
              <a:rPr lang="uk-UA" dirty="0" smtClean="0"/>
              <a:t>3.   Підготувати індивідуальну доповідь на тему «Вегетаріанство - небезпечне захоплення або чудодійна панацея»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План уроку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1. Вуглеводи. Енергетичні потреби організму.</a:t>
            </a:r>
            <a:endParaRPr lang="ru-RU" dirty="0" smtClean="0"/>
          </a:p>
          <a:p>
            <a:r>
              <a:rPr lang="ru-RU" dirty="0" smtClean="0"/>
              <a:t>2.</a:t>
            </a:r>
            <a:r>
              <a:rPr lang="ru-RU" b="1" dirty="0" smtClean="0"/>
              <a:t> </a:t>
            </a:r>
            <a:r>
              <a:rPr lang="uk-UA" dirty="0" smtClean="0"/>
              <a:t>Білок у харчуванні.</a:t>
            </a:r>
            <a:endParaRPr lang="ru-RU" b="1" dirty="0" smtClean="0"/>
          </a:p>
          <a:p>
            <a:r>
              <a:rPr lang="uk-UA" dirty="0" smtClean="0"/>
              <a:t>3. Жири — важливий продукт харчування людини.</a:t>
            </a:r>
            <a:endParaRPr lang="ru-RU" b="1" dirty="0" smtClean="0"/>
          </a:p>
          <a:p>
            <a:r>
              <a:rPr lang="uk-UA" dirty="0" smtClean="0"/>
              <a:t>  4. Вітаміни - незамінні елементи, необхідні для росту, розвитку й життєдіяльності людини.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43"/>
          <p:cNvSpPr txBox="1">
            <a:spLocks noChangeArrowheads="1"/>
          </p:cNvSpPr>
          <p:nvPr/>
        </p:nvSpPr>
        <p:spPr bwMode="auto">
          <a:xfrm>
            <a:off x="6248400" y="3276600"/>
            <a:ext cx="2743200" cy="3352800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 smtClean="0"/>
              <a:t> </a:t>
            </a:r>
            <a:r>
              <a:rPr lang="ru-RU" sz="2000" b="1" dirty="0" err="1" smtClean="0">
                <a:solidFill>
                  <a:srgbClr val="0070C0"/>
                </a:solidFill>
              </a:rPr>
              <a:t>Крохмаль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 marL="266700" indent="-266700"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 err="1" smtClean="0">
                <a:solidFill>
                  <a:srgbClr val="0070C0"/>
                </a:solidFill>
              </a:rPr>
              <a:t>Целюлоза</a:t>
            </a:r>
            <a:r>
              <a:rPr lang="ru-RU" sz="2000" b="1" dirty="0" smtClean="0">
                <a:solidFill>
                  <a:srgbClr val="0070C0"/>
                </a:solidFill>
              </a:rPr>
              <a:t> (</a:t>
            </a:r>
            <a:r>
              <a:rPr lang="ru-RU" sz="2000" b="1" dirty="0" err="1" smtClean="0">
                <a:solidFill>
                  <a:srgbClr val="0070C0"/>
                </a:solidFill>
              </a:rPr>
              <a:t>клітковина</a:t>
            </a:r>
            <a:r>
              <a:rPr lang="ru-RU" sz="2000" b="1" dirty="0" smtClean="0">
                <a:solidFill>
                  <a:srgbClr val="0070C0"/>
                </a:solidFill>
              </a:rPr>
              <a:t>)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 err="1" smtClean="0">
                <a:solidFill>
                  <a:srgbClr val="0070C0"/>
                </a:solidFill>
              </a:rPr>
              <a:t>Глікоген</a:t>
            </a:r>
            <a:endParaRPr lang="ru-RU" sz="2000" b="1" dirty="0" smtClean="0">
              <a:solidFill>
                <a:srgbClr val="0070C0"/>
              </a:solidFill>
            </a:endParaRP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000" b="1" dirty="0" smtClean="0">
                <a:solidFill>
                  <a:srgbClr val="0070C0"/>
                </a:solidFill>
              </a:rPr>
              <a:t> </a:t>
            </a:r>
            <a:endParaRPr lang="ru-RU" sz="2000" b="1" dirty="0">
              <a:solidFill>
                <a:srgbClr val="0070C0"/>
              </a:solidFill>
            </a:endParaRPr>
          </a:p>
          <a:p>
            <a:pPr algn="ctr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(С</a:t>
            </a:r>
            <a:r>
              <a:rPr lang="ru-RU" sz="2800" b="1" baseline="-25000" dirty="0">
                <a:solidFill>
                  <a:srgbClr val="C00000"/>
                </a:solidFill>
              </a:rPr>
              <a:t>6</a:t>
            </a:r>
            <a:r>
              <a:rPr lang="ru-RU" sz="2800" b="1" dirty="0">
                <a:solidFill>
                  <a:srgbClr val="C00000"/>
                </a:solidFill>
              </a:rPr>
              <a:t>Н</a:t>
            </a:r>
            <a:r>
              <a:rPr lang="ru-RU" sz="2800" b="1" baseline="-25000" dirty="0">
                <a:solidFill>
                  <a:srgbClr val="C00000"/>
                </a:solidFill>
              </a:rPr>
              <a:t>10</a:t>
            </a:r>
            <a:r>
              <a:rPr lang="ru-RU" sz="2800" b="1" dirty="0">
                <a:solidFill>
                  <a:srgbClr val="C00000"/>
                </a:solidFill>
              </a:rPr>
              <a:t>О</a:t>
            </a:r>
            <a:r>
              <a:rPr lang="ru-RU" sz="2800" b="1" baseline="-25000" dirty="0">
                <a:solidFill>
                  <a:srgbClr val="C00000"/>
                </a:solidFill>
              </a:rPr>
              <a:t>5</a:t>
            </a:r>
            <a:r>
              <a:rPr lang="ru-RU" sz="2800" b="1" dirty="0">
                <a:solidFill>
                  <a:srgbClr val="C00000"/>
                </a:solidFill>
              </a:rPr>
              <a:t>)</a:t>
            </a:r>
            <a:r>
              <a:rPr lang="en-US" sz="2800" b="1" baseline="-25000" dirty="0">
                <a:solidFill>
                  <a:srgbClr val="C00000"/>
                </a:solidFill>
              </a:rPr>
              <a:t>n</a:t>
            </a:r>
            <a:endParaRPr lang="ru-RU" sz="2800" b="1" baseline="-25000" dirty="0">
              <a:solidFill>
                <a:srgbClr val="C00000"/>
              </a:solidFill>
            </a:endParaRPr>
          </a:p>
          <a:p>
            <a:pPr algn="ctr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70C0"/>
                </a:solidFill>
              </a:rPr>
              <a:t>(</a:t>
            </a:r>
            <a:r>
              <a:rPr lang="ru-RU" sz="2000" b="1" dirty="0" err="1">
                <a:solidFill>
                  <a:srgbClr val="0070C0"/>
                </a:solidFill>
              </a:rPr>
              <a:t>гідролізують</a:t>
            </a:r>
            <a:r>
              <a:rPr lang="ru-RU" sz="2000" b="1" dirty="0">
                <a:solidFill>
                  <a:srgbClr val="0070C0"/>
                </a:solidFill>
              </a:rPr>
              <a:t> на </a:t>
            </a:r>
            <a:r>
              <a:rPr lang="ru-RU" sz="2000" b="1" dirty="0" err="1">
                <a:solidFill>
                  <a:srgbClr val="0070C0"/>
                </a:solidFill>
              </a:rPr>
              <a:t>велику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кількість</a:t>
            </a:r>
            <a:r>
              <a:rPr lang="ru-RU" sz="2000" b="1" dirty="0">
                <a:solidFill>
                  <a:srgbClr val="0070C0"/>
                </a:solidFill>
              </a:rPr>
              <a:t> молекул </a:t>
            </a:r>
            <a:r>
              <a:rPr lang="ru-RU" sz="2000" b="1" dirty="0" err="1">
                <a:solidFill>
                  <a:srgbClr val="0070C0"/>
                </a:solidFill>
              </a:rPr>
              <a:t>моносахаридів</a:t>
            </a:r>
            <a:r>
              <a:rPr lang="ru-RU" sz="2000" b="1" dirty="0">
                <a:solidFill>
                  <a:schemeClr val="tx2"/>
                </a:solidFill>
              </a:rPr>
              <a:t>)</a:t>
            </a:r>
          </a:p>
        </p:txBody>
      </p:sp>
      <p:sp>
        <p:nvSpPr>
          <p:cNvPr id="11267" name="Rectangle 31"/>
          <p:cNvSpPr>
            <a:spLocks noGrp="1" noChangeArrowheads="1"/>
          </p:cNvSpPr>
          <p:nvPr>
            <p:ph type="title" idx="4294967295"/>
          </p:nvPr>
        </p:nvSpPr>
        <p:spPr>
          <a:xfrm>
            <a:off x="152400" y="228600"/>
            <a:ext cx="8839200" cy="1117600"/>
          </a:xfrm>
        </p:spPr>
        <p:txBody>
          <a:bodyPr>
            <a:normAutofit fontScale="90000"/>
          </a:bodyPr>
          <a:lstStyle/>
          <a:p>
            <a:pPr marL="3314700" indent="-3314700" algn="l" eaLnBrk="1" hangingPunct="1"/>
            <a:r>
              <a:rPr lang="ru-RU" sz="2400" b="1" dirty="0" err="1" smtClean="0">
                <a:solidFill>
                  <a:srgbClr val="C00000"/>
                </a:solidFill>
                <a:latin typeface="Century Schoolbook" pitchFamily="18" charset="0"/>
              </a:rPr>
              <a:t>Вуглеводи</a:t>
            </a:r>
            <a:r>
              <a:rPr lang="ru-RU" sz="2400" b="1" i="1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u="sng" dirty="0" smtClean="0">
                <a:solidFill>
                  <a:srgbClr val="C00000"/>
                </a:solidFill>
                <a:latin typeface="Century Schoolbook" pitchFamily="18" charset="0"/>
              </a:rPr>
              <a:t>(сахари)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–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органічні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сполуки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,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які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мають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схожу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будову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і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</a:t>
            </a: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властивості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.</a:t>
            </a:r>
            <a:b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</a:br>
            <a:r>
              <a:rPr lang="ru-RU" sz="2400" dirty="0" err="1" smtClean="0">
                <a:solidFill>
                  <a:srgbClr val="C00000"/>
                </a:solidFill>
                <a:latin typeface="Century Schoolbook" pitchFamily="18" charset="0"/>
              </a:rPr>
              <a:t>Загальна</a:t>
            </a:r>
            <a:r>
              <a:rPr lang="ru-RU" sz="2400" dirty="0" smtClean="0">
                <a:solidFill>
                  <a:srgbClr val="C00000"/>
                </a:solidFill>
                <a:latin typeface="Century Schoolbook" pitchFamily="18" charset="0"/>
              </a:rPr>
              <a:t> формула </a:t>
            </a:r>
            <a:r>
              <a:rPr lang="ru-RU" sz="2400" b="1" dirty="0" smtClean="0">
                <a:solidFill>
                  <a:srgbClr val="C00000"/>
                </a:solidFill>
                <a:latin typeface="Century Schoolbook" pitchFamily="18" charset="0"/>
              </a:rPr>
              <a:t>С</a:t>
            </a:r>
            <a:r>
              <a:rPr lang="en-US" sz="2400" b="1" baseline="-25000" dirty="0" smtClean="0">
                <a:solidFill>
                  <a:srgbClr val="C00000"/>
                </a:solidFill>
                <a:latin typeface="Century Schoolbook" pitchFamily="18" charset="0"/>
              </a:rPr>
              <a:t>n</a:t>
            </a:r>
            <a:r>
              <a:rPr lang="en-US" sz="2400" b="1" dirty="0" smtClean="0">
                <a:solidFill>
                  <a:srgbClr val="C00000"/>
                </a:solidFill>
                <a:latin typeface="Century Schoolbook" pitchFamily="18" charset="0"/>
              </a:rPr>
              <a:t>(H</a:t>
            </a:r>
            <a:r>
              <a:rPr lang="en-US" sz="2400" b="1" baseline="-25000" dirty="0" smtClean="0">
                <a:solidFill>
                  <a:srgbClr val="C00000"/>
                </a:solidFill>
                <a:latin typeface="Century Schoolbook" pitchFamily="18" charset="0"/>
              </a:rPr>
              <a:t>2</a:t>
            </a:r>
            <a:r>
              <a:rPr lang="en-US" sz="2400" b="1" dirty="0" smtClean="0">
                <a:solidFill>
                  <a:srgbClr val="C00000"/>
                </a:solidFill>
                <a:latin typeface="Century Schoolbook" pitchFamily="18" charset="0"/>
              </a:rPr>
              <a:t>O)</a:t>
            </a:r>
            <a:r>
              <a:rPr lang="en-US" sz="2400" b="1" baseline="-25000" dirty="0" smtClean="0">
                <a:solidFill>
                  <a:srgbClr val="C00000"/>
                </a:solidFill>
                <a:latin typeface="Century Schoolbook" pitchFamily="18" charset="0"/>
              </a:rPr>
              <a:t>m</a:t>
            </a:r>
            <a:endParaRPr lang="ru-RU" sz="2400" b="1" baseline="-25000" dirty="0" smtClean="0">
              <a:solidFill>
                <a:srgbClr val="C00000"/>
              </a:solidFill>
              <a:latin typeface="Century Schoolbook" pitchFamily="18" charset="0"/>
            </a:endParaRPr>
          </a:p>
        </p:txBody>
      </p:sp>
      <p:sp>
        <p:nvSpPr>
          <p:cNvPr id="11268" name="Rectangle 17"/>
          <p:cNvSpPr>
            <a:spLocks noChangeArrowheads="1"/>
          </p:cNvSpPr>
          <p:nvPr/>
        </p:nvSpPr>
        <p:spPr bwMode="auto">
          <a:xfrm>
            <a:off x="538163" y="1414463"/>
            <a:ext cx="3673475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360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1269" name="Rectangle 18"/>
          <p:cNvSpPr>
            <a:spLocks noChangeArrowheads="1"/>
          </p:cNvSpPr>
          <p:nvPr/>
        </p:nvSpPr>
        <p:spPr bwMode="auto">
          <a:xfrm>
            <a:off x="5146675" y="1341438"/>
            <a:ext cx="367347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360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1270" name="Rectangle 30"/>
          <p:cNvSpPr>
            <a:spLocks noChangeArrowheads="1"/>
          </p:cNvSpPr>
          <p:nvPr/>
        </p:nvSpPr>
        <p:spPr bwMode="auto">
          <a:xfrm>
            <a:off x="3852863" y="5156200"/>
            <a:ext cx="4895850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ru-RU" sz="3600">
              <a:solidFill>
                <a:schemeClr val="tx2"/>
              </a:solidFill>
              <a:latin typeface="Verdana" pitchFamily="34" charset="0"/>
            </a:endParaRPr>
          </a:p>
        </p:txBody>
      </p:sp>
      <p:sp>
        <p:nvSpPr>
          <p:cNvPr id="10247" name="AutoShape 35"/>
          <p:cNvSpPr>
            <a:spLocks noChangeArrowheads="1"/>
          </p:cNvSpPr>
          <p:nvPr/>
        </p:nvSpPr>
        <p:spPr bwMode="auto">
          <a:xfrm>
            <a:off x="900113" y="1484313"/>
            <a:ext cx="6985000" cy="792162"/>
          </a:xfrm>
          <a:prstGeom prst="downArrowCallout">
            <a:avLst>
              <a:gd name="adj1" fmla="val 156187"/>
              <a:gd name="adj2" fmla="val 220441"/>
              <a:gd name="adj3" fmla="val 19838"/>
              <a:gd name="adj4" fmla="val 66667"/>
            </a:avLst>
          </a:prstGeom>
          <a:solidFill>
            <a:schemeClr val="accent2">
              <a:lumMod val="20000"/>
              <a:lumOff val="80000"/>
            </a:schemeClr>
          </a:solidFill>
          <a:ln w="2857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800" b="1" dirty="0" err="1">
                <a:solidFill>
                  <a:srgbClr val="C00000"/>
                </a:solidFill>
              </a:rPr>
              <a:t>Класифікація</a:t>
            </a:r>
            <a:r>
              <a:rPr lang="ru-RU" sz="2800" b="1" dirty="0">
                <a:solidFill>
                  <a:srgbClr val="C00000"/>
                </a:solidFill>
              </a:rPr>
              <a:t> </a:t>
            </a:r>
            <a:r>
              <a:rPr lang="ru-RU" sz="2800" b="1" dirty="0" err="1">
                <a:solidFill>
                  <a:srgbClr val="C00000"/>
                </a:solidFill>
              </a:rPr>
              <a:t>вуглеводів</a:t>
            </a:r>
            <a:endParaRPr lang="ru-RU" sz="2800" b="1" dirty="0">
              <a:solidFill>
                <a:srgbClr val="C00000"/>
              </a:solidFill>
            </a:endParaRPr>
          </a:p>
        </p:txBody>
      </p:sp>
      <p:sp>
        <p:nvSpPr>
          <p:cNvPr id="10248" name="AutoShape 36"/>
          <p:cNvSpPr>
            <a:spLocks noChangeArrowheads="1"/>
          </p:cNvSpPr>
          <p:nvPr/>
        </p:nvSpPr>
        <p:spPr bwMode="auto">
          <a:xfrm>
            <a:off x="323850" y="2420938"/>
            <a:ext cx="2266950" cy="720725"/>
          </a:xfrm>
          <a:prstGeom prst="downArrowCallout">
            <a:avLst>
              <a:gd name="adj1" fmla="val 51305"/>
              <a:gd name="adj2" fmla="val 72412"/>
              <a:gd name="adj3" fmla="val 19838"/>
              <a:gd name="adj4" fmla="val 66667"/>
            </a:avLst>
          </a:prstGeom>
          <a:solidFill>
            <a:schemeClr val="accent2">
              <a:lumMod val="20000"/>
              <a:lumOff val="8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</a:rPr>
              <a:t>Моносахариди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249" name="AutoShape 37"/>
          <p:cNvSpPr>
            <a:spLocks noChangeArrowheads="1"/>
          </p:cNvSpPr>
          <p:nvPr/>
        </p:nvSpPr>
        <p:spPr bwMode="auto">
          <a:xfrm>
            <a:off x="3348038" y="2420938"/>
            <a:ext cx="2447925" cy="647700"/>
          </a:xfrm>
          <a:prstGeom prst="downArrowCallout">
            <a:avLst>
              <a:gd name="adj1" fmla="val 66945"/>
              <a:gd name="adj2" fmla="val 94485"/>
              <a:gd name="adj3" fmla="val 19838"/>
              <a:gd name="adj4" fmla="val 66667"/>
            </a:avLst>
          </a:prstGeom>
          <a:solidFill>
            <a:schemeClr val="accent2">
              <a:lumMod val="20000"/>
              <a:lumOff val="8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</a:rPr>
              <a:t>Дисахариди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250" name="AutoShape 38"/>
          <p:cNvSpPr>
            <a:spLocks noChangeArrowheads="1"/>
          </p:cNvSpPr>
          <p:nvPr/>
        </p:nvSpPr>
        <p:spPr bwMode="auto">
          <a:xfrm>
            <a:off x="6516688" y="2420938"/>
            <a:ext cx="2322512" cy="647700"/>
          </a:xfrm>
          <a:prstGeom prst="downArrowCallout">
            <a:avLst>
              <a:gd name="adj1" fmla="val 59043"/>
              <a:gd name="adj2" fmla="val 83333"/>
              <a:gd name="adj3" fmla="val 19838"/>
              <a:gd name="adj4" fmla="val 66667"/>
            </a:avLst>
          </a:prstGeom>
          <a:solidFill>
            <a:schemeClr val="accent2">
              <a:lumMod val="20000"/>
              <a:lumOff val="80000"/>
            </a:schemeClr>
          </a:solidFill>
          <a:ln w="2857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ru-RU" sz="2400" b="1" dirty="0" err="1">
                <a:solidFill>
                  <a:srgbClr val="C00000"/>
                </a:solidFill>
              </a:rPr>
              <a:t>Полісахариди</a:t>
            </a:r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10251" name="Text Box 41"/>
          <p:cNvSpPr txBox="1">
            <a:spLocks noChangeArrowheads="1"/>
          </p:cNvSpPr>
          <p:nvPr/>
        </p:nvSpPr>
        <p:spPr bwMode="auto">
          <a:xfrm>
            <a:off x="228600" y="3276600"/>
            <a:ext cx="2590800" cy="3352800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>
                <a:solidFill>
                  <a:srgbClr val="0070C0"/>
                </a:solidFill>
              </a:rPr>
              <a:t> Глюкоза </a:t>
            </a:r>
          </a:p>
          <a:p>
            <a:pPr marL="266700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70C0"/>
                </a:solidFill>
              </a:rPr>
              <a:t>(</a:t>
            </a:r>
            <a:r>
              <a:rPr lang="ru-RU" sz="2000" b="1" dirty="0" err="1">
                <a:solidFill>
                  <a:srgbClr val="0070C0"/>
                </a:solidFill>
              </a:rPr>
              <a:t>виноградний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цукор</a:t>
            </a:r>
            <a:r>
              <a:rPr lang="ru-RU" sz="2000" b="1" dirty="0">
                <a:solidFill>
                  <a:srgbClr val="0070C0"/>
                </a:solidFill>
              </a:rPr>
              <a:t>)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>
                <a:solidFill>
                  <a:srgbClr val="0070C0"/>
                </a:solidFill>
              </a:rPr>
              <a:t>Фруктоза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>
                <a:solidFill>
                  <a:srgbClr val="0070C0"/>
                </a:solidFill>
              </a:rPr>
              <a:t>Рибоза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endParaRPr lang="ru-RU" sz="2000" b="1" dirty="0">
              <a:solidFill>
                <a:srgbClr val="0070C0"/>
              </a:solidFill>
            </a:endParaRPr>
          </a:p>
          <a:p>
            <a:pPr algn="ctr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800" b="1" dirty="0">
                <a:solidFill>
                  <a:srgbClr val="C00000"/>
                </a:solidFill>
              </a:rPr>
              <a:t>С</a:t>
            </a:r>
            <a:r>
              <a:rPr lang="ru-RU" sz="2800" b="1" baseline="-25000" dirty="0">
                <a:solidFill>
                  <a:srgbClr val="C00000"/>
                </a:solidFill>
              </a:rPr>
              <a:t>6</a:t>
            </a:r>
            <a:r>
              <a:rPr lang="ru-RU" sz="2800" b="1" dirty="0">
                <a:solidFill>
                  <a:srgbClr val="C00000"/>
                </a:solidFill>
              </a:rPr>
              <a:t>Н</a:t>
            </a:r>
            <a:r>
              <a:rPr lang="ru-RU" sz="2800" b="1" baseline="-25000" dirty="0">
                <a:solidFill>
                  <a:srgbClr val="C00000"/>
                </a:solidFill>
              </a:rPr>
              <a:t>12</a:t>
            </a:r>
            <a:r>
              <a:rPr lang="ru-RU" sz="2800" b="1" dirty="0">
                <a:solidFill>
                  <a:srgbClr val="C00000"/>
                </a:solidFill>
              </a:rPr>
              <a:t>О</a:t>
            </a:r>
            <a:r>
              <a:rPr lang="ru-RU" sz="2800" b="1" baseline="-25000" dirty="0">
                <a:solidFill>
                  <a:srgbClr val="C00000"/>
                </a:solidFill>
              </a:rPr>
              <a:t>6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70C0"/>
                </a:solidFill>
              </a:rPr>
              <a:t>(не </a:t>
            </a:r>
            <a:r>
              <a:rPr lang="ru-RU" sz="2000" b="1" dirty="0" err="1">
                <a:solidFill>
                  <a:srgbClr val="0070C0"/>
                </a:solidFill>
              </a:rPr>
              <a:t>гідролізують</a:t>
            </a:r>
            <a:r>
              <a:rPr lang="ru-RU" sz="2000" b="1" dirty="0">
                <a:solidFill>
                  <a:srgbClr val="0070C0"/>
                </a:solidFill>
              </a:rPr>
              <a:t>)</a:t>
            </a:r>
            <a:r>
              <a:rPr lang="ru-RU" sz="2000" b="1" dirty="0">
                <a:solidFill>
                  <a:schemeClr val="tx2"/>
                </a:solidFill>
              </a:rPr>
              <a:t>)</a:t>
            </a:r>
          </a:p>
        </p:txBody>
      </p:sp>
      <p:pic>
        <p:nvPicPr>
          <p:cNvPr id="11276" name="Picture 4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5657850"/>
            <a:ext cx="208915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3" name="Text Box 42"/>
          <p:cNvSpPr txBox="1">
            <a:spLocks noChangeArrowheads="1"/>
          </p:cNvSpPr>
          <p:nvPr/>
        </p:nvSpPr>
        <p:spPr bwMode="auto">
          <a:xfrm>
            <a:off x="3200400" y="3276600"/>
            <a:ext cx="2819400" cy="3352800"/>
          </a:xfrm>
          <a:prstGeom prst="rect">
            <a:avLst/>
          </a:prstGeom>
          <a:solidFill>
            <a:srgbClr val="FDFED6"/>
          </a:solidFill>
          <a:ln w="28575">
            <a:solidFill>
              <a:srgbClr val="006600"/>
            </a:solidFill>
            <a:miter lim="800000"/>
            <a:headEnd/>
            <a:tailEnd/>
          </a:ln>
        </p:spPr>
        <p:txBody>
          <a:bodyPr/>
          <a:lstStyle/>
          <a:p>
            <a:pPr marL="177800" indent="-177800"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/>
              <a:t> </a:t>
            </a:r>
            <a:r>
              <a:rPr lang="ru-RU" sz="2000" b="1" dirty="0">
                <a:solidFill>
                  <a:srgbClr val="0070C0"/>
                </a:solidFill>
              </a:rPr>
              <a:t>Сахароза (</a:t>
            </a:r>
            <a:r>
              <a:rPr lang="ru-RU" sz="2000" b="1" dirty="0" err="1">
                <a:solidFill>
                  <a:srgbClr val="0070C0"/>
                </a:solidFill>
              </a:rPr>
              <a:t>буряковий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або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тростинний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цукор</a:t>
            </a:r>
            <a:r>
              <a:rPr lang="ru-RU" sz="2000" b="1" dirty="0">
                <a:solidFill>
                  <a:srgbClr val="0070C0"/>
                </a:solidFill>
              </a:rPr>
              <a:t>)</a:t>
            </a:r>
          </a:p>
          <a:p>
            <a:pPr>
              <a:spcBef>
                <a:spcPts val="0"/>
              </a:spcBef>
              <a:buClr>
                <a:srgbClr val="CC0000"/>
              </a:buClr>
              <a:buFont typeface="Wingdings" pitchFamily="2" charset="2"/>
              <a:buChar char="Ø"/>
              <a:defRPr/>
            </a:pPr>
            <a:r>
              <a:rPr lang="ru-RU" sz="2000" b="1" dirty="0">
                <a:solidFill>
                  <a:srgbClr val="0070C0"/>
                </a:solidFill>
              </a:rPr>
              <a:t>Лактоза </a:t>
            </a:r>
          </a:p>
          <a:p>
            <a:pPr indent="177800">
              <a:spcBef>
                <a:spcPts val="0"/>
              </a:spcBef>
              <a:buClr>
                <a:srgbClr val="CC0000"/>
              </a:buClr>
              <a:defRPr/>
            </a:pPr>
            <a:r>
              <a:rPr lang="ru-RU" sz="2000" b="1" dirty="0">
                <a:solidFill>
                  <a:srgbClr val="0070C0"/>
                </a:solidFill>
              </a:rPr>
              <a:t>(</a:t>
            </a:r>
            <a:r>
              <a:rPr lang="ru-RU" sz="2000" b="1" dirty="0" err="1">
                <a:solidFill>
                  <a:srgbClr val="0070C0"/>
                </a:solidFill>
              </a:rPr>
              <a:t>молочний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цукор</a:t>
            </a:r>
            <a:r>
              <a:rPr lang="ru-RU" sz="2000" b="1" dirty="0">
                <a:solidFill>
                  <a:srgbClr val="0070C0"/>
                </a:solidFill>
              </a:rPr>
              <a:t>)</a:t>
            </a:r>
          </a:p>
          <a:p>
            <a:pPr algn="ctr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С</a:t>
            </a:r>
            <a:r>
              <a:rPr lang="ru-RU" sz="2800" b="1" baseline="-25000" dirty="0" smtClean="0">
                <a:solidFill>
                  <a:srgbClr val="C00000"/>
                </a:solidFill>
              </a:rPr>
              <a:t>12</a:t>
            </a:r>
            <a:r>
              <a:rPr lang="ru-RU" sz="2800" b="1" dirty="0" smtClean="0">
                <a:solidFill>
                  <a:srgbClr val="C00000"/>
                </a:solidFill>
              </a:rPr>
              <a:t>Н</a:t>
            </a:r>
            <a:r>
              <a:rPr lang="ru-RU" sz="2800" b="1" baseline="-25000" dirty="0" smtClean="0">
                <a:solidFill>
                  <a:srgbClr val="C00000"/>
                </a:solidFill>
              </a:rPr>
              <a:t>22</a:t>
            </a:r>
            <a:r>
              <a:rPr lang="ru-RU" sz="2800" b="1" dirty="0" smtClean="0">
                <a:solidFill>
                  <a:srgbClr val="C00000"/>
                </a:solidFill>
              </a:rPr>
              <a:t>О</a:t>
            </a:r>
            <a:r>
              <a:rPr lang="ru-RU" sz="2800" b="1" baseline="-25000" dirty="0" smtClean="0">
                <a:solidFill>
                  <a:srgbClr val="C00000"/>
                </a:solidFill>
              </a:rPr>
              <a:t>11</a:t>
            </a:r>
            <a:endParaRPr lang="ru-RU" sz="2800" b="1" baseline="-25000" dirty="0">
              <a:solidFill>
                <a:srgbClr val="C00000"/>
              </a:solidFill>
            </a:endParaRPr>
          </a:p>
          <a:p>
            <a:pPr algn="ctr">
              <a:spcBef>
                <a:spcPts val="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0070C0"/>
                </a:solidFill>
              </a:rPr>
              <a:t>(</a:t>
            </a:r>
            <a:r>
              <a:rPr lang="ru-RU" sz="2000" b="1" dirty="0" err="1">
                <a:solidFill>
                  <a:srgbClr val="0070C0"/>
                </a:solidFill>
              </a:rPr>
              <a:t>гідролізують</a:t>
            </a:r>
            <a:r>
              <a:rPr lang="ru-RU" sz="2000" b="1" dirty="0">
                <a:solidFill>
                  <a:srgbClr val="0070C0"/>
                </a:solidFill>
              </a:rPr>
              <a:t> на 2 </a:t>
            </a:r>
            <a:r>
              <a:rPr lang="ru-RU" sz="2000" b="1" dirty="0" err="1">
                <a:solidFill>
                  <a:srgbClr val="0070C0"/>
                </a:solidFill>
              </a:rPr>
              <a:t>молекули</a:t>
            </a:r>
            <a:r>
              <a:rPr lang="ru-RU" sz="2000" b="1" dirty="0">
                <a:solidFill>
                  <a:srgbClr val="0070C0"/>
                </a:solidFill>
              </a:rPr>
              <a:t> </a:t>
            </a:r>
            <a:r>
              <a:rPr lang="ru-RU" sz="2000" b="1" dirty="0" err="1">
                <a:solidFill>
                  <a:srgbClr val="0070C0"/>
                </a:solidFill>
              </a:rPr>
              <a:t>моносахаридів</a:t>
            </a:r>
            <a:r>
              <a:rPr lang="ru-RU" sz="2000" b="1" dirty="0">
                <a:solidFill>
                  <a:srgbClr val="0070C0"/>
                </a:solidFill>
              </a:rPr>
              <a:t>)</a:t>
            </a:r>
          </a:p>
          <a:p>
            <a:pPr>
              <a:spcBef>
                <a:spcPct val="50000"/>
              </a:spcBef>
              <a:buClr>
                <a:srgbClr val="CC0000"/>
              </a:buClr>
              <a:buFont typeface="Wingdings" pitchFamily="2" charset="2"/>
              <a:buNone/>
              <a:defRPr/>
            </a:pPr>
            <a:endParaRPr lang="ru-RU" sz="16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219200"/>
            <a:ext cx="9144000" cy="5638800"/>
          </a:xfrm>
          <a:ln>
            <a:solidFill>
              <a:srgbClr val="0070C0"/>
            </a:solidFill>
          </a:ln>
        </p:spPr>
        <p:txBody>
          <a:bodyPr/>
          <a:lstStyle/>
          <a:p>
            <a:pPr eaLnBrk="1" hangingPunct="1">
              <a:buFontTx/>
              <a:buNone/>
            </a:pPr>
            <a:r>
              <a:rPr lang="ru-RU" dirty="0" smtClean="0"/>
              <a:t>	</a:t>
            </a:r>
            <a:endParaRPr lang="ru-RU" dirty="0" smtClean="0">
              <a:solidFill>
                <a:srgbClr val="FF0000"/>
              </a:solidFill>
            </a:endParaRPr>
          </a:p>
        </p:txBody>
      </p:sp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3048000" y="1295400"/>
            <a:ext cx="2735263" cy="80486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>
                <a:solidFill>
                  <a:srgbClr val="C00000"/>
                </a:solidFill>
              </a:rPr>
              <a:t>Вуглеводи </a:t>
            </a:r>
          </a:p>
          <a:p>
            <a:pPr algn="ctr"/>
            <a:r>
              <a:rPr lang="ru-RU" sz="2400" b="1">
                <a:solidFill>
                  <a:srgbClr val="C00000"/>
                </a:solidFill>
              </a:rPr>
              <a:t>(сахариди)</a:t>
            </a:r>
          </a:p>
        </p:txBody>
      </p:sp>
      <p:sp>
        <p:nvSpPr>
          <p:cNvPr id="10244" name="Rectangle 7"/>
          <p:cNvSpPr>
            <a:spLocks noChangeArrowheads="1"/>
          </p:cNvSpPr>
          <p:nvPr/>
        </p:nvSpPr>
        <p:spPr bwMode="auto">
          <a:xfrm>
            <a:off x="179512" y="2348880"/>
            <a:ext cx="2563813" cy="1081088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Прості</a:t>
            </a:r>
            <a:endParaRPr lang="ru-RU" sz="2400" b="1" i="1" dirty="0">
              <a:solidFill>
                <a:srgbClr val="FF0000"/>
              </a:solidFill>
            </a:endParaRPr>
          </a:p>
          <a:p>
            <a:pPr algn="ctr"/>
            <a:r>
              <a:rPr lang="ru-RU" sz="2400" dirty="0">
                <a:solidFill>
                  <a:srgbClr val="FF0000"/>
                </a:solidFill>
              </a:rPr>
              <a:t>(СН</a:t>
            </a:r>
            <a:r>
              <a:rPr lang="ru-RU" sz="2400" baseline="-25000" dirty="0">
                <a:solidFill>
                  <a:srgbClr val="FF0000"/>
                </a:solidFill>
              </a:rPr>
              <a:t>2</a:t>
            </a:r>
            <a:r>
              <a:rPr lang="ru-RU" sz="2400" dirty="0">
                <a:solidFill>
                  <a:srgbClr val="FF0000"/>
                </a:solidFill>
              </a:rPr>
              <a:t>О)</a:t>
            </a:r>
            <a:r>
              <a:rPr lang="en-US" sz="2400" baseline="-25000" dirty="0">
                <a:solidFill>
                  <a:srgbClr val="FF0000"/>
                </a:solidFill>
              </a:rPr>
              <a:t>n</a:t>
            </a:r>
            <a:r>
              <a:rPr lang="ru-RU" sz="2400" dirty="0">
                <a:solidFill>
                  <a:srgbClr val="FF0000"/>
                </a:solidFill>
              </a:rPr>
              <a:t>, де </a:t>
            </a:r>
            <a:r>
              <a:rPr lang="en-US" sz="2400" dirty="0">
                <a:solidFill>
                  <a:srgbClr val="FF0000"/>
                </a:solidFill>
              </a:rPr>
              <a:t>n</a:t>
            </a:r>
            <a:r>
              <a:rPr lang="ru-RU" sz="2400" dirty="0">
                <a:solidFill>
                  <a:srgbClr val="FF0000"/>
                </a:solidFill>
              </a:rPr>
              <a:t>=3-9</a:t>
            </a:r>
          </a:p>
          <a:p>
            <a:pPr algn="ctr"/>
            <a:r>
              <a:rPr lang="ru-RU" sz="2400" dirty="0" err="1">
                <a:solidFill>
                  <a:srgbClr val="FF0000"/>
                </a:solidFill>
              </a:rPr>
              <a:t>моносахариди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0245" name="Rectangle 8"/>
          <p:cNvSpPr>
            <a:spLocks noChangeArrowheads="1"/>
          </p:cNvSpPr>
          <p:nvPr/>
        </p:nvSpPr>
        <p:spPr bwMode="auto">
          <a:xfrm>
            <a:off x="6629400" y="2362200"/>
            <a:ext cx="2016125" cy="398463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Складні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10246" name="Rectangle 9"/>
          <p:cNvSpPr>
            <a:spLocks noChangeArrowheads="1"/>
          </p:cNvSpPr>
          <p:nvPr/>
        </p:nvSpPr>
        <p:spPr bwMode="auto">
          <a:xfrm>
            <a:off x="3492501" y="3284539"/>
            <a:ext cx="2231628" cy="1080566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Дисахариди</a:t>
            </a:r>
            <a:endParaRPr lang="ru-RU" sz="2400" b="1" i="1" dirty="0">
              <a:solidFill>
                <a:srgbClr val="FF0000"/>
              </a:solidFill>
            </a:endParaRPr>
          </a:p>
          <a:p>
            <a:pPr algn="ctr"/>
            <a:r>
              <a:rPr lang="ru-RU" sz="2400" dirty="0">
                <a:solidFill>
                  <a:srgbClr val="FF0000"/>
                </a:solidFill>
              </a:rPr>
              <a:t>С</a:t>
            </a:r>
            <a:r>
              <a:rPr lang="ru-RU" sz="2400" baseline="-25000" dirty="0">
                <a:solidFill>
                  <a:srgbClr val="FF0000"/>
                </a:solidFill>
              </a:rPr>
              <a:t>12</a:t>
            </a:r>
            <a:r>
              <a:rPr lang="ru-RU" sz="2400" dirty="0">
                <a:solidFill>
                  <a:srgbClr val="FF0000"/>
                </a:solidFill>
              </a:rPr>
              <a:t>Н</a:t>
            </a:r>
            <a:r>
              <a:rPr lang="ru-RU" sz="2400" baseline="-25000" dirty="0">
                <a:solidFill>
                  <a:srgbClr val="FF0000"/>
                </a:solidFill>
              </a:rPr>
              <a:t>22</a:t>
            </a:r>
            <a:r>
              <a:rPr lang="ru-RU" sz="2400" dirty="0">
                <a:solidFill>
                  <a:srgbClr val="FF0000"/>
                </a:solidFill>
              </a:rPr>
              <a:t>О</a:t>
            </a:r>
            <a:r>
              <a:rPr lang="ru-RU" sz="2400" baseline="-25000" dirty="0">
                <a:solidFill>
                  <a:srgbClr val="FF0000"/>
                </a:solidFill>
              </a:rPr>
              <a:t>11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10247" name="Rectangle 10"/>
          <p:cNvSpPr>
            <a:spLocks noChangeArrowheads="1"/>
          </p:cNvSpPr>
          <p:nvPr/>
        </p:nvSpPr>
        <p:spPr bwMode="auto">
          <a:xfrm>
            <a:off x="6300788" y="3284538"/>
            <a:ext cx="2663825" cy="1081087"/>
          </a:xfrm>
          <a:prstGeom prst="rect">
            <a:avLst/>
          </a:prstGeom>
          <a:noFill/>
          <a:ln w="9525">
            <a:solidFill>
              <a:srgbClr val="0070C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dirty="0" err="1">
                <a:solidFill>
                  <a:srgbClr val="FF0000"/>
                </a:solidFill>
              </a:rPr>
              <a:t>Полісахариди</a:t>
            </a:r>
            <a:endParaRPr lang="ru-RU" sz="2400" b="1" i="1" dirty="0">
              <a:solidFill>
                <a:srgbClr val="FF0000"/>
              </a:solidFill>
            </a:endParaRPr>
          </a:p>
          <a:p>
            <a:pPr algn="ctr"/>
            <a:r>
              <a:rPr lang="ru-RU" sz="2400" dirty="0">
                <a:solidFill>
                  <a:srgbClr val="FF0000"/>
                </a:solidFill>
              </a:rPr>
              <a:t>С</a:t>
            </a:r>
            <a:r>
              <a:rPr lang="en-US" sz="2400" baseline="-25000" dirty="0">
                <a:solidFill>
                  <a:srgbClr val="FF0000"/>
                </a:solidFill>
              </a:rPr>
              <a:t>x</a:t>
            </a:r>
            <a:r>
              <a:rPr lang="ru-RU" sz="2400" dirty="0">
                <a:solidFill>
                  <a:srgbClr val="FF0000"/>
                </a:solidFill>
              </a:rPr>
              <a:t>(Н</a:t>
            </a:r>
            <a:r>
              <a:rPr lang="ru-RU" sz="2400" baseline="-25000" dirty="0">
                <a:solidFill>
                  <a:srgbClr val="FF0000"/>
                </a:solidFill>
              </a:rPr>
              <a:t>2</a:t>
            </a:r>
            <a:r>
              <a:rPr lang="ru-RU" sz="2400" dirty="0">
                <a:solidFill>
                  <a:srgbClr val="FF0000"/>
                </a:solidFill>
              </a:rPr>
              <a:t>О)</a:t>
            </a:r>
            <a:r>
              <a:rPr lang="en-US" sz="2400" baseline="-25000" dirty="0">
                <a:solidFill>
                  <a:srgbClr val="FF0000"/>
                </a:solidFill>
              </a:rPr>
              <a:t>y</a:t>
            </a:r>
            <a:endParaRPr lang="ru-RU" sz="2400" baseline="-25000" dirty="0">
              <a:solidFill>
                <a:srgbClr val="FF0000"/>
              </a:solidFill>
            </a:endParaRPr>
          </a:p>
        </p:txBody>
      </p:sp>
      <p:sp>
        <p:nvSpPr>
          <p:cNvPr id="9224" name="Line 11"/>
          <p:cNvSpPr>
            <a:spLocks noChangeShapeType="1"/>
          </p:cNvSpPr>
          <p:nvPr/>
        </p:nvSpPr>
        <p:spPr bwMode="auto">
          <a:xfrm flipH="1">
            <a:off x="1258888" y="1844675"/>
            <a:ext cx="1800225" cy="576263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5" name="Line 12"/>
          <p:cNvSpPr>
            <a:spLocks noChangeShapeType="1"/>
          </p:cNvSpPr>
          <p:nvPr/>
        </p:nvSpPr>
        <p:spPr bwMode="auto">
          <a:xfrm>
            <a:off x="5795963" y="1844675"/>
            <a:ext cx="1728787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6" name="Line 13"/>
          <p:cNvSpPr>
            <a:spLocks noChangeShapeType="1"/>
          </p:cNvSpPr>
          <p:nvPr/>
        </p:nvSpPr>
        <p:spPr bwMode="auto">
          <a:xfrm flipH="1">
            <a:off x="4643438" y="2708275"/>
            <a:ext cx="208915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227" name="Line 14"/>
          <p:cNvSpPr>
            <a:spLocks noChangeShapeType="1"/>
          </p:cNvSpPr>
          <p:nvPr/>
        </p:nvSpPr>
        <p:spPr bwMode="auto">
          <a:xfrm>
            <a:off x="7620000" y="2743200"/>
            <a:ext cx="0" cy="504825"/>
          </a:xfrm>
          <a:prstGeom prst="line">
            <a:avLst/>
          </a:prstGeom>
          <a:ln>
            <a:headEnd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0252" name="Rectangle 25"/>
          <p:cNvSpPr>
            <a:spLocks noChangeArrowheads="1"/>
          </p:cNvSpPr>
          <p:nvPr/>
        </p:nvSpPr>
        <p:spPr bwMode="auto">
          <a:xfrm>
            <a:off x="152400" y="3657600"/>
            <a:ext cx="13350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>
                <a:solidFill>
                  <a:srgbClr val="00B050"/>
                </a:solidFill>
              </a:rPr>
              <a:t>глюкоза</a:t>
            </a:r>
          </a:p>
          <a:p>
            <a:r>
              <a:rPr lang="ru-RU" sz="2000">
                <a:solidFill>
                  <a:srgbClr val="00B050"/>
                </a:solidFill>
              </a:rPr>
              <a:t>фруктоза</a:t>
            </a:r>
          </a:p>
          <a:p>
            <a:r>
              <a:rPr lang="ru-RU" sz="2000">
                <a:solidFill>
                  <a:srgbClr val="00B050"/>
                </a:solidFill>
              </a:rPr>
              <a:t>галактоза</a:t>
            </a:r>
          </a:p>
        </p:txBody>
      </p:sp>
      <p:sp>
        <p:nvSpPr>
          <p:cNvPr id="10253" name="AutoShape 26"/>
          <p:cNvSpPr>
            <a:spLocks/>
          </p:cNvSpPr>
          <p:nvPr/>
        </p:nvSpPr>
        <p:spPr bwMode="auto">
          <a:xfrm>
            <a:off x="1331913" y="3789363"/>
            <a:ext cx="215900" cy="790575"/>
          </a:xfrm>
          <a:prstGeom prst="rightBrace">
            <a:avLst>
              <a:gd name="adj1" fmla="val 30515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4" name="Rectangle 28"/>
          <p:cNvSpPr>
            <a:spLocks noChangeArrowheads="1"/>
          </p:cNvSpPr>
          <p:nvPr/>
        </p:nvSpPr>
        <p:spPr bwMode="auto">
          <a:xfrm>
            <a:off x="1619250" y="4005263"/>
            <a:ext cx="16478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 u="sng">
                <a:solidFill>
                  <a:srgbClr val="C00000"/>
                </a:solidFill>
              </a:rPr>
              <a:t>С</a:t>
            </a:r>
            <a:r>
              <a:rPr lang="ru-RU" sz="2000" b="1" u="sng" baseline="-25000">
                <a:solidFill>
                  <a:srgbClr val="C00000"/>
                </a:solidFill>
              </a:rPr>
              <a:t>6</a:t>
            </a:r>
            <a:r>
              <a:rPr lang="ru-RU" sz="2000" b="1" u="sng">
                <a:solidFill>
                  <a:srgbClr val="C00000"/>
                </a:solidFill>
              </a:rPr>
              <a:t> - гексози</a:t>
            </a:r>
          </a:p>
        </p:txBody>
      </p:sp>
      <p:sp>
        <p:nvSpPr>
          <p:cNvPr id="10255" name="Rectangle 29"/>
          <p:cNvSpPr>
            <a:spLocks noChangeArrowheads="1"/>
          </p:cNvSpPr>
          <p:nvPr/>
        </p:nvSpPr>
        <p:spPr bwMode="auto">
          <a:xfrm>
            <a:off x="0" y="4953000"/>
            <a:ext cx="1981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>
                <a:solidFill>
                  <a:srgbClr val="00B050"/>
                </a:solidFill>
              </a:rPr>
              <a:t>рибоза</a:t>
            </a:r>
          </a:p>
          <a:p>
            <a:r>
              <a:rPr lang="ru-RU" sz="2000">
                <a:solidFill>
                  <a:srgbClr val="00B050"/>
                </a:solidFill>
              </a:rPr>
              <a:t>дезоксирибоза </a:t>
            </a:r>
          </a:p>
        </p:txBody>
      </p:sp>
      <p:sp>
        <p:nvSpPr>
          <p:cNvPr id="10256" name="AutoShape 30"/>
          <p:cNvSpPr>
            <a:spLocks/>
          </p:cNvSpPr>
          <p:nvPr/>
        </p:nvSpPr>
        <p:spPr bwMode="auto">
          <a:xfrm>
            <a:off x="1752600" y="4953000"/>
            <a:ext cx="215900" cy="719138"/>
          </a:xfrm>
          <a:prstGeom prst="rightBrace">
            <a:avLst>
              <a:gd name="adj1" fmla="val 2775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57" name="Rectangle 31"/>
          <p:cNvSpPr>
            <a:spLocks noChangeArrowheads="1"/>
          </p:cNvSpPr>
          <p:nvPr/>
        </p:nvSpPr>
        <p:spPr bwMode="auto">
          <a:xfrm>
            <a:off x="1905000" y="5105400"/>
            <a:ext cx="17494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 u="sng">
                <a:solidFill>
                  <a:srgbClr val="C00000"/>
                </a:solidFill>
              </a:rPr>
              <a:t>С</a:t>
            </a:r>
            <a:r>
              <a:rPr lang="ru-RU" sz="2000" b="1" u="sng" baseline="-25000">
                <a:solidFill>
                  <a:srgbClr val="C00000"/>
                </a:solidFill>
              </a:rPr>
              <a:t>5</a:t>
            </a:r>
            <a:r>
              <a:rPr lang="ru-RU" sz="2000" b="1" u="sng">
                <a:solidFill>
                  <a:srgbClr val="C00000"/>
                </a:solidFill>
              </a:rPr>
              <a:t> - пентози</a:t>
            </a:r>
          </a:p>
        </p:txBody>
      </p:sp>
      <p:sp>
        <p:nvSpPr>
          <p:cNvPr id="10258" name="Rectangle 32"/>
          <p:cNvSpPr>
            <a:spLocks noChangeArrowheads="1"/>
          </p:cNvSpPr>
          <p:nvPr/>
        </p:nvSpPr>
        <p:spPr bwMode="auto">
          <a:xfrm>
            <a:off x="3581400" y="4800600"/>
            <a:ext cx="1349375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>
                <a:solidFill>
                  <a:srgbClr val="00B050"/>
                </a:solidFill>
              </a:rPr>
              <a:t>сахароза</a:t>
            </a:r>
          </a:p>
          <a:p>
            <a:r>
              <a:rPr lang="ru-RU" sz="2000">
                <a:solidFill>
                  <a:srgbClr val="00B050"/>
                </a:solidFill>
              </a:rPr>
              <a:t>лактоза</a:t>
            </a:r>
          </a:p>
          <a:p>
            <a:r>
              <a:rPr lang="ru-RU" sz="2000">
                <a:solidFill>
                  <a:srgbClr val="00B050"/>
                </a:solidFill>
              </a:rPr>
              <a:t>мальтоза </a:t>
            </a:r>
          </a:p>
        </p:txBody>
      </p:sp>
      <p:sp>
        <p:nvSpPr>
          <p:cNvPr id="10259" name="AutoShape 33"/>
          <p:cNvSpPr>
            <a:spLocks/>
          </p:cNvSpPr>
          <p:nvPr/>
        </p:nvSpPr>
        <p:spPr bwMode="auto">
          <a:xfrm>
            <a:off x="4800600" y="4876800"/>
            <a:ext cx="234950" cy="865188"/>
          </a:xfrm>
          <a:prstGeom prst="rightBrace">
            <a:avLst>
              <a:gd name="adj1" fmla="val 30687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60" name="Rectangle 34"/>
          <p:cNvSpPr>
            <a:spLocks noChangeArrowheads="1"/>
          </p:cNvSpPr>
          <p:nvPr/>
        </p:nvSpPr>
        <p:spPr bwMode="auto">
          <a:xfrm>
            <a:off x="4953000" y="5105400"/>
            <a:ext cx="1376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000" b="1" u="sng">
                <a:solidFill>
                  <a:srgbClr val="C00000"/>
                </a:solidFill>
              </a:rPr>
              <a:t>2 гексози </a:t>
            </a:r>
          </a:p>
        </p:txBody>
      </p:sp>
      <p:sp>
        <p:nvSpPr>
          <p:cNvPr id="10261" name="Rectangle 35"/>
          <p:cNvSpPr>
            <a:spLocks noChangeArrowheads="1"/>
          </p:cNvSpPr>
          <p:nvPr/>
        </p:nvSpPr>
        <p:spPr bwMode="auto">
          <a:xfrm>
            <a:off x="6248400" y="4572000"/>
            <a:ext cx="1350963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>
                <a:solidFill>
                  <a:srgbClr val="00B050"/>
                </a:solidFill>
              </a:rPr>
              <a:t>крохмаль</a:t>
            </a:r>
          </a:p>
          <a:p>
            <a:r>
              <a:rPr lang="ru-RU" sz="2000">
                <a:solidFill>
                  <a:srgbClr val="00B050"/>
                </a:solidFill>
              </a:rPr>
              <a:t>глікоген</a:t>
            </a:r>
          </a:p>
          <a:p>
            <a:r>
              <a:rPr lang="ru-RU" sz="2000">
                <a:solidFill>
                  <a:srgbClr val="00B050"/>
                </a:solidFill>
              </a:rPr>
              <a:t>целюлоза</a:t>
            </a:r>
          </a:p>
          <a:p>
            <a:r>
              <a:rPr lang="ru-RU" sz="2000">
                <a:solidFill>
                  <a:srgbClr val="00B050"/>
                </a:solidFill>
              </a:rPr>
              <a:t>хітин</a:t>
            </a:r>
          </a:p>
        </p:txBody>
      </p:sp>
      <p:sp>
        <p:nvSpPr>
          <p:cNvPr id="10262" name="AutoShape 36"/>
          <p:cNvSpPr>
            <a:spLocks/>
          </p:cNvSpPr>
          <p:nvPr/>
        </p:nvSpPr>
        <p:spPr bwMode="auto">
          <a:xfrm>
            <a:off x="7451725" y="4724400"/>
            <a:ext cx="92075" cy="1081088"/>
          </a:xfrm>
          <a:prstGeom prst="rightBrace">
            <a:avLst>
              <a:gd name="adj1" fmla="val 97845"/>
              <a:gd name="adj2" fmla="val 50000"/>
            </a:avLst>
          </a:prstGeom>
          <a:noFill/>
          <a:ln w="12700">
            <a:solidFill>
              <a:srgbClr val="000000"/>
            </a:solidFill>
            <a:round/>
            <a:headEnd/>
            <a:tailEnd type="none" w="sm" len="lg"/>
          </a:ln>
        </p:spPr>
        <p:txBody>
          <a:bodyPr/>
          <a:lstStyle/>
          <a:p>
            <a:endParaRPr lang="ru-RU"/>
          </a:p>
        </p:txBody>
      </p:sp>
      <p:sp>
        <p:nvSpPr>
          <p:cNvPr id="10263" name="Rectangle 37"/>
          <p:cNvSpPr>
            <a:spLocks noChangeArrowheads="1"/>
          </p:cNvSpPr>
          <p:nvPr/>
        </p:nvSpPr>
        <p:spPr bwMode="auto">
          <a:xfrm>
            <a:off x="7462838" y="5029200"/>
            <a:ext cx="16811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 b="1" u="sng">
                <a:solidFill>
                  <a:srgbClr val="C00000"/>
                </a:solidFill>
              </a:rPr>
              <a:t>полігексози</a:t>
            </a:r>
          </a:p>
        </p:txBody>
      </p:sp>
      <p:sp>
        <p:nvSpPr>
          <p:cNvPr id="10264" name="Rectangle 38"/>
          <p:cNvSpPr>
            <a:spLocks noChangeArrowheads="1"/>
          </p:cNvSpPr>
          <p:nvPr/>
        </p:nvSpPr>
        <p:spPr bwMode="auto">
          <a:xfrm>
            <a:off x="228600" y="5943600"/>
            <a:ext cx="8713788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i="1" dirty="0">
                <a:solidFill>
                  <a:srgbClr val="0000FF"/>
                </a:solidFill>
              </a:rPr>
              <a:t>Чим </a:t>
            </a:r>
            <a:r>
              <a:rPr lang="ru-RU" sz="2000" b="1" i="1" dirty="0" err="1">
                <a:solidFill>
                  <a:srgbClr val="0000FF"/>
                </a:solidFill>
              </a:rPr>
              <a:t>більша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молекулярна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маса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вуглеводів</a:t>
            </a:r>
            <a:r>
              <a:rPr lang="ru-RU" sz="2000" b="1" i="1" dirty="0">
                <a:solidFill>
                  <a:srgbClr val="0000FF"/>
                </a:solidFill>
              </a:rPr>
              <a:t>, </a:t>
            </a:r>
            <a:r>
              <a:rPr lang="ru-RU" sz="2000" b="1" i="1" dirty="0" err="1">
                <a:solidFill>
                  <a:srgbClr val="0000FF"/>
                </a:solidFill>
              </a:rPr>
              <a:t>тим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менш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розчинна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речовина</a:t>
            </a:r>
            <a:r>
              <a:rPr lang="ru-RU" sz="2000" b="1" i="1" dirty="0">
                <a:solidFill>
                  <a:srgbClr val="0000FF"/>
                </a:solidFill>
              </a:rPr>
              <a:t> </a:t>
            </a:r>
            <a:r>
              <a:rPr lang="ru-RU" sz="2000" b="1" i="1" dirty="0" err="1">
                <a:solidFill>
                  <a:srgbClr val="0000FF"/>
                </a:solidFill>
              </a:rPr>
              <a:t>і</a:t>
            </a:r>
            <a:r>
              <a:rPr lang="ru-RU" sz="2000" b="1" i="1" dirty="0">
                <a:solidFill>
                  <a:srgbClr val="0000FF"/>
                </a:solidFill>
              </a:rPr>
              <a:t> не солодка на смак.</a:t>
            </a:r>
          </a:p>
        </p:txBody>
      </p:sp>
      <p:sp>
        <p:nvSpPr>
          <p:cNvPr id="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pPr eaLnBrk="1" hangingPunct="1"/>
            <a:r>
              <a:rPr lang="ru-RU" b="1" smtClean="0">
                <a:solidFill>
                  <a:srgbClr val="C00000"/>
                </a:solidFill>
              </a:rPr>
              <a:t>Класифікація вуглеводів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63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nimBg="1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57949" y="4071942"/>
            <a:ext cx="2381250" cy="2600325"/>
          </a:xfrm>
          <a:prstGeom prst="rect">
            <a:avLst/>
          </a:prstGeom>
          <a:noFill/>
          <a:ln>
            <a:noFill/>
          </a:ln>
          <a:effectLst/>
        </p:spPr>
      </p:pic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  <a:effectLst/>
        </p:spPr>
        <p:txBody>
          <a:bodyPr>
            <a:noAutofit/>
          </a:bodyPr>
          <a:lstStyle/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0" y="785770"/>
            <a:ext cx="7429520" cy="5572188"/>
          </a:xfrm>
          <a:prstGeom prst="rect">
            <a:avLst/>
          </a:prstGeom>
          <a:effectLst/>
        </p:spPr>
        <p:txBody>
          <a:bodyPr>
            <a:normAutofit/>
          </a:bodyPr>
          <a:lstStyle/>
          <a:p>
            <a:pPr>
              <a:buNone/>
            </a:pPr>
            <a:r>
              <a:rPr b="1" dirty="0" err="1" smtClean="0">
                <a:solidFill>
                  <a:scrgbClr r="48776" g="10363" b="1188"/>
                </a:solidFill>
              </a:rPr>
              <a:t>Білки</a:t>
            </a:r>
            <a:r>
              <a:rPr b="1" dirty="0" smtClean="0">
                <a:solidFill>
                  <a:scrgbClr r="48776" g="10363" b="1188"/>
                </a:solidFill>
              </a:rPr>
              <a:t>́</a:t>
            </a:r>
            <a:r>
              <a:rPr b="1" dirty="0" smtClean="0"/>
              <a:t> — </a:t>
            </a:r>
            <a:r>
              <a:rPr b="1" dirty="0" err="1" smtClean="0"/>
              <a:t>складні</a:t>
            </a:r>
            <a:r>
              <a:rPr b="1" dirty="0" smtClean="0"/>
              <a:t> </a:t>
            </a:r>
            <a:r>
              <a:rPr b="1" dirty="0" err="1" smtClean="0"/>
              <a:t>високомолекулярні</a:t>
            </a:r>
            <a:r>
              <a:rPr b="1" dirty="0" smtClean="0"/>
              <a:t> </a:t>
            </a:r>
            <a:r>
              <a:rPr b="1" dirty="0" err="1" smtClean="0"/>
              <a:t>природні</a:t>
            </a:r>
            <a:r>
              <a:rPr b="1" dirty="0" smtClean="0"/>
              <a:t> </a:t>
            </a:r>
            <a:r>
              <a:rPr b="1" dirty="0" err="1" smtClean="0"/>
              <a:t>органічні</a:t>
            </a:r>
            <a:r>
              <a:rPr b="1" dirty="0" smtClean="0"/>
              <a:t> </a:t>
            </a:r>
            <a:r>
              <a:rPr b="1" dirty="0" err="1" smtClean="0"/>
              <a:t>речовини</a:t>
            </a:r>
            <a:r>
              <a:rPr b="1" dirty="0" smtClean="0"/>
              <a:t>, </a:t>
            </a:r>
            <a:r>
              <a:rPr b="1" dirty="0" err="1" smtClean="0"/>
              <a:t>що</a:t>
            </a:r>
            <a:r>
              <a:rPr b="1" dirty="0" smtClean="0"/>
              <a:t> </a:t>
            </a:r>
            <a:r>
              <a:rPr b="1" dirty="0" err="1" smtClean="0"/>
              <a:t>складаються</a:t>
            </a:r>
            <a:r>
              <a:rPr b="1" dirty="0" smtClean="0"/>
              <a:t> з </a:t>
            </a:r>
            <a:r>
              <a:rPr b="1" dirty="0" err="1" smtClean="0"/>
              <a:t>амінокислот</a:t>
            </a:r>
            <a:r>
              <a:rPr b="1" dirty="0" smtClean="0"/>
              <a:t>, </a:t>
            </a:r>
            <a:r>
              <a:rPr b="1" dirty="0" err="1" smtClean="0"/>
              <a:t>сполучених</a:t>
            </a:r>
            <a:r>
              <a:rPr b="1" dirty="0" smtClean="0"/>
              <a:t> </a:t>
            </a:r>
            <a:r>
              <a:rPr b="1" dirty="0" err="1" smtClean="0"/>
              <a:t>пептидними</a:t>
            </a:r>
            <a:r>
              <a:rPr b="1" dirty="0" smtClean="0"/>
              <a:t> </a:t>
            </a:r>
            <a:r>
              <a:rPr b="1" dirty="0" err="1" smtClean="0"/>
              <a:t>зв'язками</a:t>
            </a:r>
            <a:r>
              <a:rPr b="1" dirty="0" smtClean="0"/>
              <a:t>. </a:t>
            </a:r>
          </a:p>
          <a:p>
            <a:pPr>
              <a:buNone/>
            </a:pPr>
            <a:r>
              <a:rPr b="1" dirty="0" err="1" smtClean="0"/>
              <a:t>Зазвичай</a:t>
            </a:r>
            <a:r>
              <a:rPr b="1" dirty="0" smtClean="0"/>
              <a:t> </a:t>
            </a:r>
            <a:r>
              <a:rPr b="1" dirty="0" err="1" smtClean="0"/>
              <a:t>білки</a:t>
            </a:r>
            <a:r>
              <a:rPr b="1" dirty="0" smtClean="0"/>
              <a:t> є </a:t>
            </a:r>
            <a:r>
              <a:rPr b="1" dirty="0" err="1" smtClean="0"/>
              <a:t>лінійними</a:t>
            </a:r>
            <a:r>
              <a:rPr b="1" dirty="0" smtClean="0"/>
              <a:t> </a:t>
            </a:r>
            <a:r>
              <a:rPr b="1" dirty="0" err="1" smtClean="0"/>
              <a:t>полімерами</a:t>
            </a:r>
            <a:r>
              <a:rPr b="1" dirty="0" smtClean="0"/>
              <a:t> — </a:t>
            </a:r>
            <a:r>
              <a:rPr b="1" dirty="0" err="1" smtClean="0">
                <a:solidFill>
                  <a:scrgbClr r="48776" g="10363" b="1188"/>
                </a:solidFill>
              </a:rPr>
              <a:t>поліпептидами</a:t>
            </a:r>
            <a:r>
              <a:rPr b="1" dirty="0" smtClean="0"/>
              <a:t>, </a:t>
            </a:r>
            <a:r>
              <a:rPr b="1" dirty="0" err="1" smtClean="0"/>
              <a:t>хоча</a:t>
            </a:r>
            <a:r>
              <a:rPr b="1" dirty="0" smtClean="0"/>
              <a:t> </a:t>
            </a:r>
            <a:r>
              <a:rPr b="1" dirty="0" err="1" smtClean="0"/>
              <a:t>інколи</a:t>
            </a:r>
            <a:r>
              <a:rPr b="1" dirty="0" smtClean="0"/>
              <a:t> </a:t>
            </a:r>
            <a:r>
              <a:rPr b="1" dirty="0" err="1" smtClean="0"/>
              <a:t>мають</a:t>
            </a:r>
            <a:r>
              <a:rPr b="1" dirty="0" smtClean="0"/>
              <a:t> </a:t>
            </a:r>
            <a:r>
              <a:rPr b="1" dirty="0" err="1" smtClean="0"/>
              <a:t>складнішу</a:t>
            </a:r>
            <a:r>
              <a:rPr b="1" dirty="0" smtClean="0"/>
              <a:t> </a:t>
            </a:r>
            <a:r>
              <a:rPr b="1" dirty="0" err="1" smtClean="0"/>
              <a:t>структуру</a:t>
            </a:r>
            <a:r>
              <a:rPr b="1" dirty="0" smtClean="0"/>
              <a:t>. </a:t>
            </a:r>
            <a:endParaRPr lang="en-US" b="1" dirty="0" smtClean="0"/>
          </a:p>
          <a:p>
            <a:pPr>
              <a:buNone/>
            </a:pPr>
            <a:r>
              <a:rPr lang="uk-UA" b="1" dirty="0" smtClean="0"/>
              <a:t>Білки складаються з амінокислот.</a:t>
            </a:r>
          </a:p>
          <a:p>
            <a:pPr>
              <a:buNone/>
            </a:pPr>
            <a:r>
              <a:rPr lang="uk-UA" b="1" dirty="0" smtClean="0"/>
              <a:t>Амінокислоти можуть бути замінними та незамінними.</a:t>
            </a:r>
          </a:p>
          <a:p>
            <a:pPr>
              <a:buNone/>
            </a:pPr>
            <a:endParaRPr lang="uk-UA" b="1" dirty="0" smtClean="0"/>
          </a:p>
          <a:p>
            <a:pPr>
              <a:buNone/>
            </a:pPr>
            <a:endParaRPr b="1" dirty="0" err="1"/>
          </a:p>
        </p:txBody>
      </p:sp>
    </p:spTree>
  </p:cSld>
  <p:clrMapOvr>
    <a:masterClrMapping/>
  </p:clrMapOvr>
  <p:transition spd="med">
    <p:cu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571471" y="764704"/>
            <a:ext cx="8572528" cy="6093295"/>
          </a:xfrm>
          <a:prstGeom prst="rect">
            <a:avLst/>
          </a:prstGeom>
          <a:effectLst/>
        </p:spPr>
        <p:txBody>
          <a:bodyPr>
            <a:normAutofit/>
          </a:bodyPr>
          <a:lstStyle/>
          <a:p>
            <a:pPr marL="0" algn="ctr">
              <a:spcBef>
                <a:spcPct val="0"/>
              </a:spcBef>
              <a:buNone/>
            </a:pPr>
            <a:r>
              <a:rPr sz="3600" b="1" dirty="0" err="1">
                <a:solidFill>
                  <a:scrgbClr r="4298" g="1891" b="0"/>
                </a:solidFill>
                <a:latin typeface="Times New Roman" pitchFamily="18"/>
              </a:rPr>
              <a:t>Властивості</a:t>
            </a:r>
            <a:r>
              <a:rPr sz="3600" b="1" dirty="0">
                <a:solidFill>
                  <a:scrgbClr r="4298" g="1891" b="0"/>
                </a:solidFill>
                <a:latin typeface="Times New Roman" pitchFamily="18"/>
              </a:rPr>
              <a:t> </a:t>
            </a:r>
            <a:r>
              <a:rPr sz="3600" b="1" dirty="0" err="1">
                <a:solidFill>
                  <a:scrgbClr r="4298" g="1891" b="0"/>
                </a:solidFill>
                <a:latin typeface="Times New Roman" pitchFamily="18"/>
              </a:rPr>
              <a:t>білків</a:t>
            </a:r>
            <a:endParaRPr sz="3600" dirty="0">
              <a:latin typeface="Times New Roman" pitchFamily="18"/>
            </a:endParaRPr>
          </a:p>
          <a:p>
            <a:pPr marL="485775" indent="-742950">
              <a:spcBef>
                <a:spcPct val="0"/>
              </a:spcBef>
              <a:buFont typeface="Trebuchet MS"/>
            </a:pP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Білки</a:t>
            </a:r>
            <a:r>
              <a:rPr sz="3600" dirty="0">
                <a:latin typeface="Times New Roman" pitchFamily="18"/>
              </a:rPr>
              <a:t> є </a:t>
            </a:r>
            <a:r>
              <a:rPr sz="3600" dirty="0" err="1">
                <a:solidFill>
                  <a:scrgbClr r="49950" g="27583" b="2095"/>
                </a:solidFill>
                <a:latin typeface="Times New Roman" pitchFamily="18"/>
              </a:rPr>
              <a:t>амфотерними</a:t>
            </a:r>
            <a:r>
              <a:rPr sz="3600" dirty="0">
                <a:solidFill>
                  <a:scrgbClr r="49950" g="27583" b="2095"/>
                </a:solidFill>
                <a:latin typeface="Times New Roman" pitchFamily="18"/>
              </a:rPr>
              <a:t> </a:t>
            </a:r>
            <a:r>
              <a:rPr sz="3600" dirty="0" err="1">
                <a:solidFill>
                  <a:scrgbClr r="49950" g="27583" b="2095"/>
                </a:solidFill>
                <a:latin typeface="Times New Roman" pitchFamily="18"/>
              </a:rPr>
              <a:t>з'єднаннями</a:t>
            </a:r>
            <a:r>
              <a:rPr sz="3600" dirty="0">
                <a:latin typeface="Times New Roman" pitchFamily="18"/>
              </a:rPr>
              <a:t>, </a:t>
            </a:r>
            <a:r>
              <a:rPr sz="3600" dirty="0" err="1">
                <a:latin typeface="Times New Roman" pitchFamily="18"/>
              </a:rPr>
              <a:t>поєднують</a:t>
            </a:r>
            <a:r>
              <a:rPr sz="3600" dirty="0">
                <a:latin typeface="Times New Roman" pitchFamily="18"/>
              </a:rPr>
              <a:t> в </a:t>
            </a:r>
            <a:r>
              <a:rPr sz="3600" dirty="0" err="1">
                <a:latin typeface="Times New Roman" pitchFamily="18"/>
              </a:rPr>
              <a:t>собі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основні</a:t>
            </a:r>
            <a:endParaRPr sz="36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3600" dirty="0">
                <a:latin typeface="Times New Roman" pitchFamily="18"/>
              </a:rPr>
              <a:t>і </a:t>
            </a:r>
            <a:r>
              <a:rPr sz="3600" dirty="0" err="1">
                <a:latin typeface="Times New Roman" pitchFamily="18"/>
              </a:rPr>
              <a:t>кислотні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властивості</a:t>
            </a:r>
            <a:r>
              <a:rPr sz="3600" dirty="0">
                <a:latin typeface="Times New Roman" pitchFamily="18"/>
              </a:rPr>
              <a:t>, </a:t>
            </a:r>
            <a:r>
              <a:rPr sz="3600" dirty="0" err="1">
                <a:latin typeface="Times New Roman" pitchFamily="18"/>
              </a:rPr>
              <a:t>визначувані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радикалами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амінокислот</a:t>
            </a:r>
            <a:r>
              <a:rPr sz="3600" dirty="0">
                <a:latin typeface="Times New Roman" pitchFamily="18"/>
              </a:rPr>
              <a:t>. </a:t>
            </a:r>
            <a:r>
              <a:rPr sz="3600" dirty="0" err="1">
                <a:latin typeface="Times New Roman" pitchFamily="18"/>
              </a:rPr>
              <a:t>Розрізняють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кислі</a:t>
            </a:r>
            <a:r>
              <a:rPr sz="3600" dirty="0">
                <a:latin typeface="Times New Roman" pitchFamily="18"/>
              </a:rPr>
              <a:t>, </a:t>
            </a:r>
            <a:r>
              <a:rPr sz="3600" dirty="0" err="1">
                <a:latin typeface="Times New Roman" pitchFamily="18"/>
              </a:rPr>
              <a:t>основні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та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нейтральні</a:t>
            </a:r>
            <a:r>
              <a:rPr sz="3600" dirty="0">
                <a:latin typeface="Times New Roman" pitchFamily="18"/>
              </a:rPr>
              <a:t> </a:t>
            </a:r>
            <a:r>
              <a:rPr sz="3600" dirty="0" err="1">
                <a:latin typeface="Times New Roman" pitchFamily="18"/>
              </a:rPr>
              <a:t>білки</a:t>
            </a:r>
            <a:r>
              <a:rPr sz="3600" dirty="0">
                <a:latin typeface="Times New Roman" pitchFamily="18"/>
              </a:rPr>
              <a:t>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9511" y="4653136"/>
            <a:ext cx="4488872" cy="1808017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429255" y="4500569"/>
            <a:ext cx="3312367" cy="1952117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ransition spd="med" advTm="8000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620687"/>
            <a:ext cx="9144000" cy="6237312"/>
          </a:xfrm>
          <a:prstGeom prst="rect">
            <a:avLst/>
          </a:prstGeom>
          <a:effectLst/>
        </p:spPr>
        <p:txBody>
          <a:bodyPr>
            <a:normAutofit/>
          </a:bodyPr>
          <a:lstStyle/>
          <a:p>
            <a:pPr marL="0" algn="ctr">
              <a:spcBef>
                <a:spcPct val="0"/>
              </a:spcBef>
              <a:buNone/>
            </a:pPr>
            <a:r>
              <a:rPr sz="3200" b="1">
                <a:solidFill>
                  <a:scrgbClr r="4298" g="1891" b="0"/>
                </a:solidFill>
                <a:latin typeface="Times New Roman" pitchFamily="18"/>
              </a:rPr>
              <a:t>Амінокислоти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1196751"/>
            <a:ext cx="2847975" cy="547687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4" name="Рисунок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43808" y="1196751"/>
            <a:ext cx="2857499" cy="5495924"/>
          </a:xfrm>
          <a:prstGeom prst="rect">
            <a:avLst/>
          </a:prstGeom>
          <a:noFill/>
          <a:ln>
            <a:noFill/>
          </a:ln>
          <a:effectLst/>
        </p:spPr>
      </p:pic>
      <p:pic>
        <p:nvPicPr>
          <p:cNvPr id="5" name="Рисунок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156176" y="1196751"/>
            <a:ext cx="2857500" cy="5495924"/>
          </a:xfrm>
          <a:prstGeom prst="rect">
            <a:avLst/>
          </a:prstGeom>
          <a:noFill/>
          <a:ln>
            <a:noFill/>
          </a:ln>
          <a:effectLst/>
        </p:spPr>
      </p:pic>
    </p:spTree>
  </p:cSld>
  <p:clrMapOvr>
    <a:masterClrMapping/>
  </p:clrMapOvr>
  <p:transition spd="med" advTm="7000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0" y="764704"/>
            <a:ext cx="9144000" cy="6093295"/>
          </a:xfrm>
          <a:prstGeom prst="rect">
            <a:avLst/>
          </a:prstGeom>
          <a:effectLst/>
        </p:spPr>
        <p:txBody>
          <a:bodyPr>
            <a:normAutofit/>
          </a:bodyPr>
          <a:lstStyle/>
          <a:p>
            <a:pPr marL="0" algn="ctr">
              <a:spcBef>
                <a:spcPct val="0"/>
              </a:spcBef>
              <a:buNone/>
            </a:pPr>
            <a:r>
              <a:rPr sz="2800" b="1" dirty="0" err="1">
                <a:solidFill>
                  <a:scrgbClr r="4298" g="1891" b="0"/>
                </a:solidFill>
                <a:latin typeface="Times New Roman" pitchFamily="18"/>
              </a:rPr>
              <a:t>Властивості</a:t>
            </a:r>
            <a:r>
              <a:rPr sz="2800" b="1" dirty="0">
                <a:solidFill>
                  <a:scrgbClr r="4298" g="1891" b="0"/>
                </a:solidFill>
                <a:latin typeface="Times New Roman" pitchFamily="18"/>
              </a:rPr>
              <a:t> </a:t>
            </a:r>
            <a:r>
              <a:rPr sz="2800" b="1" dirty="0" err="1">
                <a:solidFill>
                  <a:scrgbClr r="4298" g="1891" b="0"/>
                </a:solidFill>
                <a:latin typeface="Times New Roman" pitchFamily="18"/>
              </a:rPr>
              <a:t>білків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 smtClean="0">
                <a:solidFill>
                  <a:scrgbClr r="49950" g="27583" b="2095"/>
                </a:solidFill>
                <a:latin typeface="Times New Roman" pitchFamily="18"/>
              </a:rPr>
              <a:t>Денатурація</a:t>
            </a:r>
            <a:r>
              <a:rPr sz="2800" dirty="0" smtClean="0">
                <a:solidFill>
                  <a:scrgbClr r="49950" g="27583" b="2095"/>
                </a:solidFill>
                <a:latin typeface="Times New Roman" pitchFamily="18"/>
              </a:rPr>
              <a:t> </a:t>
            </a:r>
            <a:r>
              <a:rPr sz="2800" dirty="0">
                <a:latin typeface="Times New Roman" pitchFamily="18"/>
              </a:rPr>
              <a:t>- </a:t>
            </a:r>
            <a:r>
              <a:rPr sz="2800" dirty="0" err="1">
                <a:latin typeface="Times New Roman" pitchFamily="18"/>
              </a:rPr>
              <a:t>процес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втрати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тривимірної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конформації</a:t>
            </a:r>
            <a:r>
              <a:rPr sz="2800" dirty="0">
                <a:latin typeface="Times New Roman" pitchFamily="18"/>
              </a:rPr>
              <a:t>, </a:t>
            </a:r>
            <a:r>
              <a:rPr sz="2800" dirty="0" err="1">
                <a:latin typeface="Times New Roman" pitchFamily="18"/>
              </a:rPr>
              <a:t>властивій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даній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молекулі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білка</a:t>
            </a:r>
            <a:r>
              <a:rPr sz="2800" dirty="0">
                <a:latin typeface="Times New Roman" pitchFamily="18"/>
              </a:rPr>
              <a:t>. </a:t>
            </a:r>
            <a:r>
              <a:rPr sz="2800" dirty="0" err="1">
                <a:latin typeface="Times New Roman" pitchFamily="18"/>
              </a:rPr>
              <a:t>Причиною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денатурації</a:t>
            </a:r>
            <a:r>
              <a:rPr sz="2800" dirty="0">
                <a:latin typeface="Times New Roman" pitchFamily="18"/>
              </a:rPr>
              <a:t> є </a:t>
            </a:r>
            <a:r>
              <a:rPr sz="2800" dirty="0" err="1">
                <a:latin typeface="Times New Roman" pitchFamily="18"/>
              </a:rPr>
              <a:t>розрив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зв'язків</a:t>
            </a:r>
            <a:r>
              <a:rPr sz="2800" dirty="0">
                <a:latin typeface="Times New Roman" pitchFamily="18"/>
              </a:rPr>
              <a:t>, </a:t>
            </a:r>
            <a:r>
              <a:rPr sz="2800" dirty="0" err="1">
                <a:latin typeface="Times New Roman" pitchFamily="18"/>
              </a:rPr>
              <a:t>що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стабілізують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певну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структуру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білка</a:t>
            </a:r>
            <a:r>
              <a:rPr sz="2800" dirty="0">
                <a:latin typeface="Times New Roman" pitchFamily="18"/>
              </a:rPr>
              <a:t>. </a:t>
            </a:r>
            <a:endParaRPr lang="uk-UA" sz="2800" dirty="0" smtClean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endParaRPr lang="uk-UA" dirty="0" smtClean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 smtClean="0">
                <a:latin typeface="Times New Roman" pitchFamily="18"/>
              </a:rPr>
              <a:t>Зміна</a:t>
            </a:r>
            <a:r>
              <a:rPr sz="2800" dirty="0" smtClean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просторової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конфігурації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призводить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до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зміни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властивостей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білка</a:t>
            </a:r>
            <a:r>
              <a:rPr sz="2800" dirty="0">
                <a:latin typeface="Times New Roman" pitchFamily="18"/>
              </a:rPr>
              <a:t> і, </a:t>
            </a:r>
            <a:r>
              <a:rPr sz="2800" dirty="0" err="1">
                <a:latin typeface="Times New Roman" pitchFamily="18"/>
              </a:rPr>
              <a:t>як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наслідок</a:t>
            </a:r>
            <a:r>
              <a:rPr sz="2800" dirty="0">
                <a:latin typeface="Times New Roman" pitchFamily="18"/>
              </a:rPr>
              <a:t>,</a:t>
            </a: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унеможливлює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виконання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білком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властивих</a:t>
            </a:r>
            <a:r>
              <a:rPr sz="2800" dirty="0">
                <a:latin typeface="Times New Roman" pitchFamily="18"/>
              </a:rPr>
              <a:t> </a:t>
            </a:r>
            <a:r>
              <a:rPr sz="2800" dirty="0" err="1">
                <a:latin typeface="Times New Roman" pitchFamily="18"/>
              </a:rPr>
              <a:t>йому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біологічних</a:t>
            </a:r>
            <a:endParaRPr sz="2800" dirty="0">
              <a:latin typeface="Times New Roman" pitchFamily="18"/>
            </a:endParaRPr>
          </a:p>
          <a:p>
            <a:pPr marL="0">
              <a:spcBef>
                <a:spcPct val="0"/>
              </a:spcBef>
              <a:buNone/>
            </a:pPr>
            <a:r>
              <a:rPr sz="2800" dirty="0" err="1">
                <a:latin typeface="Times New Roman" pitchFamily="18"/>
              </a:rPr>
              <a:t>функцій</a:t>
            </a:r>
            <a:r>
              <a:rPr sz="2800" dirty="0">
                <a:latin typeface="Times New Roman" pitchFamily="18"/>
              </a:rPr>
              <a:t>.</a:t>
            </a: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923927" y="3061642"/>
            <a:ext cx="4105795" cy="3607717"/>
          </a:xfrm>
          <a:prstGeom prst="rect">
            <a:avLst/>
          </a:prstGeom>
          <a:noFill/>
          <a:ln>
            <a:noFill/>
          </a:ln>
          <a:effectLst>
            <a:outerShdw dist="139699" dir="2700000" rotWithShape="0">
              <a:scrgbClr r="2899" g="2899" b="2899">
                <a:alpha val="64999"/>
              </a:scrgbClr>
            </a:outerShdw>
          </a:effectLst>
        </p:spPr>
      </p:pic>
    </p:spTree>
  </p:cSld>
  <p:clrMapOvr>
    <a:masterClrMapping/>
  </p:clrMapOvr>
  <p:transition spd="med" advTm="10000">
    <p:cu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Метро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248</TotalTime>
  <Words>1074</Words>
  <Application>Microsoft Office PowerPoint</Application>
  <PresentationFormat>Экран (4:3)</PresentationFormat>
  <Paragraphs>219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Городская</vt:lpstr>
      <vt:lpstr>Тема уроку:</vt:lpstr>
      <vt:lpstr>Перевірка знань матеріалу попереднього уроку</vt:lpstr>
      <vt:lpstr>План уроку</vt:lpstr>
      <vt:lpstr>Вуглеводи (сахари) – органічні сполуки, які мають схожу будову і властивості. Загальна формула Сn(H2O)m</vt:lpstr>
      <vt:lpstr>Класифікація вуглеводів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ВУГЛЕВОДИ</vt:lpstr>
      <vt:lpstr>Слайд 15</vt:lpstr>
      <vt:lpstr>Слайд 16</vt:lpstr>
      <vt:lpstr>БІЛКИ</vt:lpstr>
      <vt:lpstr>Слайд 18</vt:lpstr>
      <vt:lpstr>ЖИРИ</vt:lpstr>
      <vt:lpstr>Слайд 20</vt:lpstr>
      <vt:lpstr>Вітаміни</vt:lpstr>
      <vt:lpstr>Задача 1. </vt:lpstr>
      <vt:lpstr>Тестові завдання</vt:lpstr>
      <vt:lpstr>Слайд 24</vt:lpstr>
      <vt:lpstr>Завдання додому: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уроку:</dc:title>
  <cp:lastModifiedBy>Asus</cp:lastModifiedBy>
  <cp:revision>30</cp:revision>
  <dcterms:modified xsi:type="dcterms:W3CDTF">2015-03-24T21:03:47Z</dcterms:modified>
</cp:coreProperties>
</file>