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0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1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9" r:id="rId20"/>
    <p:sldId id="267" r:id="rId21"/>
    <p:sldId id="268" r:id="rId22"/>
  </p:sldIdLst>
  <p:sldSz cx="12192000" cy="6858000"/>
  <p:notesSz cx="675481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92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885152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«Професійні захворювання, викликані дією хімічних речовин» </a:t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692696"/>
            <a:ext cx="8229600" cy="5256584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Тиждень екологічного виховання.</a:t>
            </a:r>
          </a:p>
          <a:p>
            <a:pPr>
              <a:buNone/>
            </a:pPr>
            <a:r>
              <a:rPr lang="uk-UA" b="1" dirty="0" smtClean="0"/>
              <a:t>Виховний захід на тему: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Підготувала викладач:  М.В. </a:t>
            </a:r>
            <a:r>
              <a:rPr lang="uk-UA" dirty="0" err="1" smtClean="0"/>
              <a:t>Гардаш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81200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dirty="0"/>
              <a:t>Н</a:t>
            </a:r>
            <a:r>
              <a:rPr lang="ru-RU" sz="4000" b="1" dirty="0"/>
              <a:t>а службу </a:t>
            </a:r>
            <a:r>
              <a:rPr lang="ru-RU" sz="4000" b="1" dirty="0" err="1"/>
              <a:t>охорони</a:t>
            </a:r>
            <a:r>
              <a:rPr lang="ru-RU" sz="4000" b="1" dirty="0"/>
              <a:t> </a:t>
            </a:r>
            <a:r>
              <a:rPr lang="ru-RU" sz="4000" b="1" dirty="0" err="1"/>
              <a:t>праці</a:t>
            </a:r>
            <a:r>
              <a:rPr lang="ru-RU" sz="4000" b="1" dirty="0"/>
              <a:t> </a:t>
            </a:r>
            <a:r>
              <a:rPr lang="ru-RU" sz="4000" b="1" dirty="0" err="1"/>
              <a:t>покладаються</a:t>
            </a:r>
            <a:r>
              <a:rPr lang="ru-RU" sz="4000" b="1" dirty="0"/>
              <a:t> </a:t>
            </a:r>
            <a:r>
              <a:rPr lang="uk-UA" sz="4000" b="1" dirty="0"/>
              <a:t>багато</a:t>
            </a:r>
            <a:r>
              <a:rPr lang="ru-RU" sz="4000" b="1" dirty="0"/>
              <a:t> </a:t>
            </a:r>
            <a:r>
              <a:rPr lang="ru-RU" sz="4000" b="1" dirty="0" err="1"/>
              <a:t>завдан</a:t>
            </a:r>
            <a:r>
              <a:rPr lang="uk-UA" sz="4000" b="1" dirty="0"/>
              <a:t>ь, одне з яких</a:t>
            </a:r>
            <a:r>
              <a:rPr lang="ru-RU" sz="4000" b="1" dirty="0"/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981200" y="2060849"/>
            <a:ext cx="8229600" cy="406531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4300" b="1" dirty="0" err="1"/>
              <a:t>організація</a:t>
            </a:r>
            <a:r>
              <a:rPr lang="ru-RU" sz="4300" b="1" dirty="0"/>
              <a:t> </a:t>
            </a:r>
            <a:r>
              <a:rPr lang="ru-RU" sz="4300" b="1" dirty="0" err="1"/>
              <a:t>проведення</a:t>
            </a:r>
            <a:r>
              <a:rPr lang="ru-RU" sz="4300" b="1" dirty="0"/>
              <a:t> </a:t>
            </a:r>
            <a:r>
              <a:rPr lang="ru-RU" sz="4300" b="1" dirty="0" err="1"/>
              <a:t>профілактичних</a:t>
            </a:r>
            <a:r>
              <a:rPr lang="ru-RU" sz="4300" b="1" dirty="0"/>
              <a:t> </a:t>
            </a:r>
            <a:r>
              <a:rPr lang="ru-RU" sz="4300" b="1" dirty="0" err="1"/>
              <a:t>заходів</a:t>
            </a:r>
            <a:r>
              <a:rPr lang="ru-RU" sz="4300" b="1" dirty="0"/>
              <a:t>, </a:t>
            </a:r>
            <a:r>
              <a:rPr lang="ru-RU" sz="4300" b="1" dirty="0" err="1"/>
              <a:t>спрямованих</a:t>
            </a:r>
            <a:r>
              <a:rPr lang="ru-RU" sz="4300" b="1" dirty="0"/>
              <a:t> на </a:t>
            </a:r>
            <a:r>
              <a:rPr lang="ru-RU" sz="4300" b="1" dirty="0" err="1"/>
              <a:t>усунення</a:t>
            </a:r>
            <a:r>
              <a:rPr lang="ru-RU" sz="4300" b="1" dirty="0"/>
              <a:t> </a:t>
            </a:r>
            <a:r>
              <a:rPr lang="ru-RU" sz="4300" b="1" dirty="0" err="1"/>
              <a:t>шкідливих</a:t>
            </a:r>
            <a:r>
              <a:rPr lang="ru-RU" sz="4300" b="1" dirty="0"/>
              <a:t> </a:t>
            </a:r>
            <a:r>
              <a:rPr lang="ru-RU" sz="4300" b="1" dirty="0" err="1"/>
              <a:t>і</a:t>
            </a:r>
            <a:r>
              <a:rPr lang="ru-RU" sz="4300" b="1" dirty="0"/>
              <a:t> </a:t>
            </a:r>
            <a:r>
              <a:rPr lang="ru-RU" sz="4300" b="1" dirty="0" err="1"/>
              <a:t>небезпечних</a:t>
            </a:r>
            <a:r>
              <a:rPr lang="ru-RU" sz="4300" b="1" dirty="0"/>
              <a:t> </a:t>
            </a:r>
            <a:r>
              <a:rPr lang="ru-RU" sz="4300" b="1" dirty="0" err="1"/>
              <a:t>виробничих</a:t>
            </a:r>
            <a:r>
              <a:rPr lang="ru-RU" sz="4300" b="1" dirty="0"/>
              <a:t> </a:t>
            </a:r>
            <a:r>
              <a:rPr lang="ru-RU" sz="4300" b="1" dirty="0" err="1"/>
              <a:t>факторів</a:t>
            </a:r>
            <a:r>
              <a:rPr lang="ru-RU" sz="4300" b="1" dirty="0"/>
              <a:t>, </a:t>
            </a:r>
            <a:r>
              <a:rPr lang="ru-RU" sz="4300" b="1" dirty="0" err="1"/>
              <a:t>запобігання</a:t>
            </a:r>
            <a:r>
              <a:rPr lang="ru-RU" sz="4300" b="1" dirty="0"/>
              <a:t> </a:t>
            </a:r>
            <a:r>
              <a:rPr lang="ru-RU" sz="4300" b="1" dirty="0" err="1"/>
              <a:t>нещасним</a:t>
            </a:r>
            <a:r>
              <a:rPr lang="ru-RU" sz="4300" b="1" dirty="0"/>
              <a:t> </a:t>
            </a:r>
            <a:r>
              <a:rPr lang="ru-RU" sz="4300" b="1" dirty="0" err="1"/>
              <a:t>випадкам</a:t>
            </a:r>
            <a:r>
              <a:rPr lang="ru-RU" sz="4300" b="1" dirty="0"/>
              <a:t>, </a:t>
            </a:r>
            <a:r>
              <a:rPr lang="ru-RU" sz="4300" b="1" dirty="0" err="1"/>
              <a:t>професійним</a:t>
            </a:r>
            <a:r>
              <a:rPr lang="ru-RU" sz="4300" b="1" dirty="0"/>
              <a:t> </a:t>
            </a:r>
            <a:r>
              <a:rPr lang="ru-RU" sz="4300" b="1" dirty="0" err="1"/>
              <a:t>захворюванням</a:t>
            </a:r>
            <a:r>
              <a:rPr lang="ru-RU" sz="4300" b="1" dirty="0"/>
              <a:t> та </a:t>
            </a:r>
            <a:r>
              <a:rPr lang="ru-RU" sz="4300" b="1" dirty="0" err="1"/>
              <a:t>іншим</a:t>
            </a:r>
            <a:r>
              <a:rPr lang="ru-RU" sz="4300" b="1" dirty="0"/>
              <a:t> </a:t>
            </a:r>
            <a:r>
              <a:rPr lang="ru-RU" sz="4300" b="1" dirty="0" err="1"/>
              <a:t>випадкам</a:t>
            </a:r>
            <a:r>
              <a:rPr lang="ru-RU" sz="4300" b="1" dirty="0"/>
              <a:t> </a:t>
            </a:r>
            <a:r>
              <a:rPr lang="ru-RU" sz="4300" b="1" dirty="0" err="1"/>
              <a:t>загрози</a:t>
            </a:r>
            <a:r>
              <a:rPr lang="ru-RU" sz="4300" b="1" dirty="0"/>
              <a:t> </a:t>
            </a:r>
            <a:r>
              <a:rPr lang="ru-RU" sz="4300" b="1" dirty="0" err="1"/>
              <a:t>життю</a:t>
            </a:r>
            <a:r>
              <a:rPr lang="ru-RU" sz="4300" b="1" dirty="0"/>
              <a:t> </a:t>
            </a:r>
            <a:r>
              <a:rPr lang="ru-RU" sz="4300" b="1" dirty="0" err="1"/>
              <a:t>або</a:t>
            </a:r>
            <a:r>
              <a:rPr lang="ru-RU" sz="4300" b="1" dirty="0"/>
              <a:t> </a:t>
            </a:r>
            <a:r>
              <a:rPr lang="ru-RU" sz="4300" b="1" dirty="0" err="1"/>
              <a:t>здоров'ю</a:t>
            </a:r>
            <a:r>
              <a:rPr lang="ru-RU" sz="4300" b="1" dirty="0"/>
              <a:t> </a:t>
            </a:r>
            <a:r>
              <a:rPr lang="ru-RU" sz="4300" b="1" dirty="0" err="1"/>
              <a:t>працівників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332656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Для </a:t>
            </a:r>
            <a:r>
              <a:rPr lang="ru-RU" sz="3100" b="1" dirty="0" err="1"/>
              <a:t>виконання</a:t>
            </a:r>
            <a:r>
              <a:rPr lang="ru-RU" sz="3100" b="1" dirty="0"/>
              <a:t> </a:t>
            </a:r>
            <a:r>
              <a:rPr lang="ru-RU" sz="3100" b="1" dirty="0" err="1"/>
              <a:t>передбачених</a:t>
            </a:r>
            <a:r>
              <a:rPr lang="ru-RU" sz="3100" b="1" dirty="0"/>
              <a:t> </a:t>
            </a:r>
            <a:r>
              <a:rPr lang="ru-RU" sz="3100" b="1" dirty="0" err="1"/>
              <a:t>законодавством</a:t>
            </a:r>
            <a:r>
              <a:rPr lang="ru-RU" sz="3100" b="1" dirty="0"/>
              <a:t> </a:t>
            </a:r>
            <a:r>
              <a:rPr lang="ru-RU" sz="3100" b="1" dirty="0" err="1"/>
              <a:t>завдань</a:t>
            </a:r>
            <a:r>
              <a:rPr lang="ru-RU" sz="3100" b="1" dirty="0"/>
              <a:t> </a:t>
            </a:r>
            <a:r>
              <a:rPr lang="ru-RU" sz="3100" b="1" dirty="0" err="1"/>
              <a:t>органи</a:t>
            </a:r>
            <a:r>
              <a:rPr lang="ru-RU" sz="3100" b="1" dirty="0"/>
              <a:t> </a:t>
            </a:r>
            <a:r>
              <a:rPr lang="ru-RU" sz="3100" b="1" dirty="0" err="1"/>
              <a:t>охорони</a:t>
            </a:r>
            <a:r>
              <a:rPr lang="ru-RU" sz="3100" b="1" dirty="0"/>
              <a:t> </a:t>
            </a:r>
            <a:r>
              <a:rPr lang="ru-RU" sz="3100" b="1" dirty="0" err="1"/>
              <a:t>праці</a:t>
            </a:r>
            <a:r>
              <a:rPr lang="ru-RU" sz="3100" b="1" dirty="0"/>
              <a:t> </a:t>
            </a:r>
            <a:r>
              <a:rPr lang="ru-RU" sz="3100" b="1" dirty="0" err="1"/>
              <a:t>н</a:t>
            </a:r>
            <a:r>
              <a:rPr lang="uk-UA" sz="3100" b="1" dirty="0"/>
              <a:t>а</a:t>
            </a:r>
            <a:r>
              <a:rPr lang="ru-RU" sz="3100" b="1" dirty="0"/>
              <a:t> </a:t>
            </a:r>
            <a:r>
              <a:rPr lang="ru-RU" sz="3100" b="1" dirty="0" err="1"/>
              <a:t>підприємстві</a:t>
            </a:r>
            <a:r>
              <a:rPr lang="ru-RU" sz="3100" b="1" dirty="0"/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780928"/>
            <a:ext cx="8229600" cy="35436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err="1" smtClean="0"/>
              <a:t>розробляють</a:t>
            </a:r>
            <a:r>
              <a:rPr lang="ru-RU" b="1" dirty="0" smtClean="0"/>
              <a:t> </a:t>
            </a:r>
            <a:r>
              <a:rPr lang="ru-RU" b="1" dirty="0" err="1" smtClean="0"/>
              <a:t>спільно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іншими</a:t>
            </a:r>
            <a:r>
              <a:rPr lang="ru-RU" b="1" dirty="0" smtClean="0"/>
              <a:t> </a:t>
            </a:r>
            <a:r>
              <a:rPr lang="ru-RU" b="1" dirty="0" err="1" smtClean="0"/>
              <a:t>підрозділами</a:t>
            </a:r>
            <a:r>
              <a:rPr lang="ru-RU" b="1" dirty="0" smtClean="0"/>
              <a:t> </a:t>
            </a:r>
            <a:r>
              <a:rPr lang="ru-RU" b="1" dirty="0" err="1" smtClean="0"/>
              <a:t>комплексні</a:t>
            </a:r>
            <a:r>
              <a:rPr lang="ru-RU" b="1" dirty="0" smtClean="0"/>
              <a:t> заходи, </a:t>
            </a:r>
            <a:r>
              <a:rPr lang="ru-RU" b="1" dirty="0" err="1" smtClean="0"/>
              <a:t>плани</a:t>
            </a:r>
            <a:r>
              <a:rPr lang="ru-RU" b="1" dirty="0" smtClean="0"/>
              <a:t>,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поліпшення</a:t>
            </a:r>
            <a:r>
              <a:rPr lang="ru-RU" b="1" dirty="0" smtClean="0"/>
              <a:t> умов </a:t>
            </a:r>
            <a:r>
              <a:rPr lang="ru-RU" b="1" dirty="0" err="1" smtClean="0"/>
              <a:t>праці</a:t>
            </a:r>
            <a:r>
              <a:rPr lang="ru-RU" b="1" dirty="0" smtClean="0"/>
              <a:t>, </a:t>
            </a:r>
            <a:r>
              <a:rPr lang="ru-RU" b="1" dirty="0" err="1" smtClean="0"/>
              <a:t>запобігання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виробничому</a:t>
            </a:r>
            <a:r>
              <a:rPr lang="ru-RU" b="1" dirty="0" smtClean="0"/>
              <a:t> травматизму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професійних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захворювань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/>
              <a:t>Екскурсія на ПАО “НКМЗ”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20170518_0856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170518_0943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>
            <a:off x="2495600" y="548680"/>
            <a:ext cx="7128792" cy="576897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2425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</a:t>
            </a:r>
            <a:r>
              <a:rPr lang="uk-UA" b="1" dirty="0" smtClean="0"/>
              <a:t>ебезпечні хімічні </a:t>
            </a:r>
            <a:r>
              <a:rPr lang="uk-UA" b="1" dirty="0" err="1" smtClean="0"/>
              <a:t>речовини</a:t>
            </a:r>
            <a:r>
              <a:rPr lang="uk-UA" dirty="0" err="1" smtClean="0"/>
              <a:t>–</a:t>
            </a:r>
            <a:r>
              <a:rPr lang="uk-UA" dirty="0" smtClean="0"/>
              <a:t> це речовини, які при розливі або викиданні забруднюють довкілля і можуть спричинити ураження чи загибель людей, рослин і тварин.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uk-UA" sz="4400" dirty="0"/>
              <a:t/>
            </a:r>
            <a:br>
              <a:rPr lang="uk-UA" sz="4400" dirty="0"/>
            </a:br>
            <a:r>
              <a:rPr lang="uk-UA" sz="4400" dirty="0"/>
              <a:t/>
            </a:r>
            <a:br>
              <a:rPr lang="uk-UA" sz="4400" dirty="0"/>
            </a:br>
            <a:r>
              <a:rPr lang="uk-UA" sz="4400" dirty="0"/>
              <a:t/>
            </a:r>
            <a:br>
              <a:rPr lang="uk-UA" sz="4400" dirty="0"/>
            </a:br>
            <a:r>
              <a:rPr lang="uk-UA" sz="4400" dirty="0"/>
              <a:t/>
            </a:r>
            <a:br>
              <a:rPr lang="uk-UA" sz="4400" dirty="0"/>
            </a:br>
            <a:r>
              <a:rPr lang="uk-UA" sz="4400" dirty="0"/>
              <a:t/>
            </a:r>
            <a:br>
              <a:rPr lang="uk-UA" sz="4400" dirty="0"/>
            </a:br>
            <a:r>
              <a:rPr lang="uk-UA" sz="4400" dirty="0"/>
              <a:t/>
            </a:r>
            <a:br>
              <a:rPr lang="uk-UA" sz="4400" dirty="0"/>
            </a:br>
            <a:r>
              <a:rPr lang="uk-UA" sz="4400" dirty="0"/>
              <a:t/>
            </a:r>
            <a:br>
              <a:rPr lang="uk-UA" sz="4400" dirty="0"/>
            </a:br>
            <a:r>
              <a:rPr lang="uk-UA" sz="4400" b="1" dirty="0"/>
              <a:t>Небезпечні хімічні речовини</a:t>
            </a:r>
            <a:r>
              <a:rPr lang="uk-UA" sz="4400" dirty="0"/>
              <a:t> поділяються 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81200" y="1988840"/>
            <a:ext cx="8229600" cy="433576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—</a:t>
            </a:r>
            <a:r>
              <a:rPr lang="ru-RU" dirty="0" smtClean="0"/>
              <a:t>  </a:t>
            </a:r>
            <a:r>
              <a:rPr lang="uk-UA" dirty="0" smtClean="0"/>
              <a:t> </a:t>
            </a:r>
            <a:r>
              <a:rPr lang="uk-UA" dirty="0" err="1" smtClean="0"/>
              <a:t>загальнотоксичні</a:t>
            </a:r>
            <a:r>
              <a:rPr lang="uk-UA" dirty="0" smtClean="0"/>
              <a:t>(ртуть, вуглець оксид, толуол, анілін); </a:t>
            </a:r>
            <a:endParaRPr lang="ru-RU" dirty="0" smtClean="0"/>
          </a:p>
          <a:p>
            <a:r>
              <a:rPr lang="ru-RU" dirty="0" smtClean="0"/>
              <a:t>—   </a:t>
            </a:r>
            <a:r>
              <a:rPr lang="ru-RU" dirty="0" err="1" smtClean="0"/>
              <a:t>подразнюючі</a:t>
            </a:r>
            <a:r>
              <a:rPr lang="ru-RU" dirty="0" smtClean="0"/>
              <a:t> (хлор, </a:t>
            </a:r>
            <a:r>
              <a:rPr lang="ru-RU" dirty="0" err="1" smtClean="0"/>
              <a:t>аміак</a:t>
            </a:r>
            <a:r>
              <a:rPr lang="ru-RU" dirty="0" smtClean="0"/>
              <a:t>, </a:t>
            </a:r>
            <a:r>
              <a:rPr lang="ru-RU" dirty="0" err="1" smtClean="0"/>
              <a:t>сірководень</a:t>
            </a:r>
            <a:r>
              <a:rPr lang="ru-RU" dirty="0" smtClean="0"/>
              <a:t>, озон);  ' </a:t>
            </a:r>
          </a:p>
          <a:p>
            <a:r>
              <a:rPr lang="ru-RU" dirty="0" smtClean="0"/>
              <a:t>-— </a:t>
            </a:r>
            <a:r>
              <a:rPr lang="ru-RU" dirty="0" err="1" smtClean="0"/>
              <a:t>сенсибілізуючі</a:t>
            </a:r>
            <a:r>
              <a:rPr lang="ru-RU" dirty="0" smtClean="0"/>
              <a:t> (</a:t>
            </a:r>
            <a:r>
              <a:rPr lang="ru-RU" dirty="0" err="1" smtClean="0"/>
              <a:t>альдегіди</a:t>
            </a:r>
            <a:r>
              <a:rPr lang="ru-RU" dirty="0" smtClean="0"/>
              <a:t>, </a:t>
            </a:r>
            <a:r>
              <a:rPr lang="ru-RU" dirty="0" err="1" smtClean="0"/>
              <a:t>розчинники</a:t>
            </a:r>
            <a:r>
              <a:rPr lang="ru-RU" dirty="0" smtClean="0"/>
              <a:t> та лаки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нітросполук</a:t>
            </a:r>
            <a:r>
              <a:rPr lang="ru-RU" dirty="0" smtClean="0"/>
              <a:t>);</a:t>
            </a:r>
          </a:p>
          <a:p>
            <a:r>
              <a:rPr lang="ru-RU" dirty="0" smtClean="0"/>
              <a:t>—  </a:t>
            </a:r>
            <a:r>
              <a:rPr lang="ru-RU" dirty="0" err="1" smtClean="0"/>
              <a:t>канцерогенні</a:t>
            </a:r>
            <a:r>
              <a:rPr lang="ru-RU" dirty="0" smtClean="0"/>
              <a:t> (</a:t>
            </a:r>
            <a:r>
              <a:rPr lang="ru-RU" dirty="0" err="1" smtClean="0"/>
              <a:t>ароматичні</a:t>
            </a:r>
            <a:r>
              <a:rPr lang="ru-RU" dirty="0" smtClean="0"/>
              <a:t> </a:t>
            </a:r>
            <a:r>
              <a:rPr lang="ru-RU" dirty="0" err="1" smtClean="0"/>
              <a:t>вуглеводні</a:t>
            </a:r>
            <a:r>
              <a:rPr lang="ru-RU" dirty="0" smtClean="0"/>
              <a:t>, </a:t>
            </a:r>
            <a:r>
              <a:rPr lang="ru-RU" dirty="0" err="1" smtClean="0"/>
              <a:t>аміносполуки</a:t>
            </a:r>
            <a:r>
              <a:rPr lang="ru-RU" dirty="0" smtClean="0"/>
              <a:t>, </a:t>
            </a:r>
            <a:r>
              <a:rPr lang="ru-RU" dirty="0" err="1" smtClean="0"/>
              <a:t>азбест</a:t>
            </a:r>
            <a:r>
              <a:rPr lang="ru-RU" dirty="0" smtClean="0"/>
              <a:t>); </a:t>
            </a:r>
          </a:p>
          <a:p>
            <a:r>
              <a:rPr lang="ru-RU" dirty="0" err="1" smtClean="0"/>
              <a:t>мутагенні</a:t>
            </a:r>
            <a:r>
              <a:rPr lang="ru-RU" dirty="0" smtClean="0"/>
              <a:t> (</a:t>
            </a:r>
            <a:r>
              <a:rPr lang="ru-RU" dirty="0" err="1" smtClean="0"/>
              <a:t>свинець</a:t>
            </a:r>
            <a:r>
              <a:rPr lang="ru-RU" dirty="0" smtClean="0"/>
              <a:t>, </a:t>
            </a:r>
            <a:r>
              <a:rPr lang="ru-RU" dirty="0" err="1" smtClean="0"/>
              <a:t>радіоактивні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формальдегід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репродуктивну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(бензол, </a:t>
            </a:r>
            <a:r>
              <a:rPr lang="ru-RU" dirty="0" err="1" smtClean="0"/>
              <a:t>свинець</a:t>
            </a:r>
            <a:r>
              <a:rPr lang="ru-RU" dirty="0" smtClean="0"/>
              <a:t>, </a:t>
            </a:r>
            <a:r>
              <a:rPr lang="ru-RU" dirty="0" err="1" smtClean="0"/>
              <a:t>марганець</a:t>
            </a:r>
            <a:r>
              <a:rPr lang="ru-RU" dirty="0" smtClean="0"/>
              <a:t>, </a:t>
            </a:r>
            <a:r>
              <a:rPr lang="ru-RU" dirty="0" err="1" smtClean="0"/>
              <a:t>нікотин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-459432"/>
            <a:ext cx="8229600" cy="3600400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У </a:t>
            </a:r>
            <a:r>
              <a:rPr lang="ru-RU" sz="3200" b="1" dirty="0" err="1"/>
              <a:t>системі</a:t>
            </a:r>
            <a:r>
              <a:rPr lang="ru-RU" sz="3200" b="1" dirty="0"/>
              <a:t> </a:t>
            </a:r>
            <a:r>
              <a:rPr lang="ru-RU" sz="3200" b="1" dirty="0" err="1"/>
              <a:t>стандартів</a:t>
            </a:r>
            <a:r>
              <a:rPr lang="ru-RU" sz="3200" b="1" dirty="0"/>
              <a:t> </a:t>
            </a:r>
            <a:r>
              <a:rPr lang="ru-RU" sz="3200" b="1" dirty="0" err="1"/>
              <a:t>безпеки</a:t>
            </a:r>
            <a:r>
              <a:rPr lang="ru-RU" sz="3200" b="1" dirty="0"/>
              <a:t> </a:t>
            </a:r>
            <a:r>
              <a:rPr lang="ru-RU" sz="3200" b="1" dirty="0" err="1"/>
              <a:t>праці</a:t>
            </a:r>
            <a:r>
              <a:rPr lang="ru-RU" sz="3200" b="1" dirty="0"/>
              <a:t> </a:t>
            </a:r>
            <a:r>
              <a:rPr lang="ru-RU" sz="3200" b="1" i="1" dirty="0"/>
              <a:t>за </a:t>
            </a:r>
            <a:r>
              <a:rPr lang="ru-RU" sz="3200" b="1" i="1" dirty="0" err="1"/>
              <a:t>ступенем</a:t>
            </a:r>
            <a:r>
              <a:rPr lang="ru-RU" sz="3200" b="1" i="1" dirty="0"/>
              <a:t> </a:t>
            </a:r>
            <a:r>
              <a:rPr lang="ru-RU" sz="3200" b="1" i="1" dirty="0" err="1"/>
              <a:t>дії</a:t>
            </a:r>
            <a:r>
              <a:rPr lang="ru-RU" sz="3200" b="1" i="1" dirty="0"/>
              <a:t> на </a:t>
            </a:r>
            <a:r>
              <a:rPr lang="ru-RU" sz="3200" b="1" i="1" dirty="0" err="1"/>
              <a:t>організм</a:t>
            </a:r>
            <a:r>
              <a:rPr lang="ru-RU" sz="3200" b="1" i="1" dirty="0"/>
              <a:t> </a:t>
            </a:r>
            <a:r>
              <a:rPr lang="ru-RU" sz="3200" b="1" i="1" dirty="0" err="1"/>
              <a:t>людини</a:t>
            </a:r>
            <a:r>
              <a:rPr lang="ru-RU" sz="3200" b="1" dirty="0"/>
              <a:t> </a:t>
            </a:r>
            <a:r>
              <a:rPr lang="uk-UA" sz="3200" b="1" dirty="0"/>
              <a:t>небезпечні хімічні речовини</a:t>
            </a:r>
            <a:r>
              <a:rPr lang="ru-RU" sz="3200" b="1" dirty="0"/>
              <a:t> </a:t>
            </a:r>
            <a:r>
              <a:rPr lang="ru-RU" sz="3200" b="1" dirty="0" err="1"/>
              <a:t>поділяються</a:t>
            </a:r>
            <a:r>
              <a:rPr lang="ru-RU" sz="3200" b="1" dirty="0"/>
              <a:t> на </a:t>
            </a:r>
            <a:r>
              <a:rPr lang="ru-RU" sz="3200" b="1" dirty="0" err="1"/>
              <a:t>чотири</a:t>
            </a:r>
            <a:r>
              <a:rPr lang="ru-RU" sz="3200" b="1" dirty="0"/>
              <a:t> </a:t>
            </a:r>
            <a:r>
              <a:rPr lang="ru-RU" sz="3200" b="1" dirty="0" err="1"/>
              <a:t>класи</a:t>
            </a:r>
            <a:r>
              <a:rPr lang="ru-RU" sz="3200" b="1" dirty="0"/>
              <a:t> </a:t>
            </a:r>
            <a:r>
              <a:rPr lang="ru-RU" sz="3200" b="1" dirty="0" err="1"/>
              <a:t>небезпеки</a:t>
            </a:r>
            <a:r>
              <a:rPr lang="ru-RU" sz="3200" b="1" dirty="0"/>
              <a:t>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852937"/>
            <a:ext cx="8229600" cy="3273227"/>
          </a:xfrm>
        </p:spPr>
        <p:txBody>
          <a:bodyPr/>
          <a:lstStyle/>
          <a:p>
            <a:r>
              <a:rPr lang="ru-RU" b="1" dirty="0" smtClean="0"/>
              <a:t>I - </a:t>
            </a:r>
            <a:r>
              <a:rPr lang="ru-RU" b="1" dirty="0" err="1" smtClean="0"/>
              <a:t>надзвичайно</a:t>
            </a:r>
            <a:r>
              <a:rPr lang="ru-RU" b="1" dirty="0" smtClean="0"/>
              <a:t> </a:t>
            </a:r>
            <a:r>
              <a:rPr lang="ru-RU" b="1" dirty="0" err="1" smtClean="0"/>
              <a:t>небезпечні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II – </a:t>
            </a:r>
            <a:r>
              <a:rPr lang="ru-RU" b="1" dirty="0" err="1" smtClean="0"/>
              <a:t>високонебезпечні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III - </a:t>
            </a:r>
            <a:r>
              <a:rPr lang="ru-RU" b="1" dirty="0" err="1" smtClean="0"/>
              <a:t>помірно</a:t>
            </a:r>
            <a:r>
              <a:rPr lang="ru-RU" b="1" dirty="0" smtClean="0"/>
              <a:t> </a:t>
            </a:r>
            <a:r>
              <a:rPr lang="ru-RU" b="1" dirty="0" err="1" smtClean="0"/>
              <a:t>небезпечні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IV - </a:t>
            </a:r>
            <a:r>
              <a:rPr lang="ru-RU" b="1" dirty="0" err="1" smtClean="0"/>
              <a:t>малонебезпечні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f.ppt-online.org/files/slide/r/RtjeK9uUY7F1zVxn3OhsGTJ2QZkp6M5PSEqI0B/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3" y="620688"/>
            <a:ext cx="7056785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Marina\відкриті уроки\повітря робочої зони\фото з заводу\20170518_104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4704"/>
            <a:ext cx="76200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Marina\відкриті уроки\повітря робочої зони\фото з заводу\20170518_105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«групою ризику» </a:t>
            </a:r>
            <a:r>
              <a:rPr lang="uk-UA" sz="3200" dirty="0"/>
              <a:t>лікарі зазвичай називають коло осіб певного віку, професій, соціального статусу, які потенційно схильні до виникнення або розвитку того чи іншого захворювання.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Marina\відкриті уроки\повітря робочої зони\фото з заводу\20170518_104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305800" cy="4453104"/>
          </a:xfrm>
        </p:spPr>
        <p:txBody>
          <a:bodyPr>
            <a:normAutofit/>
          </a:bodyPr>
          <a:lstStyle/>
          <a:p>
            <a:r>
              <a:rPr lang="uk-UA" dirty="0" smtClean="0"/>
              <a:t>Рубрика </a:t>
            </a:r>
            <a:r>
              <a:rPr lang="uk-UA" dirty="0" err="1" smtClean="0"/>
              <a:t>“Дискусійний</a:t>
            </a:r>
            <a:r>
              <a:rPr lang="uk-UA" dirty="0" smtClean="0"/>
              <a:t> </a:t>
            </a:r>
            <a:r>
              <a:rPr lang="uk-UA" dirty="0" err="1" smtClean="0"/>
              <a:t>клуб”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Як же мінімізувати шкідливий вплив хімічних речовин?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1860816"/>
          </a:xfrm>
        </p:spPr>
        <p:txBody>
          <a:bodyPr>
            <a:noAutofit/>
          </a:bodyPr>
          <a:lstStyle/>
          <a:p>
            <a:r>
              <a:rPr lang="uk-UA" sz="4000" dirty="0"/>
              <a:t>Які шкідливі фактори діють на зварника під час роботи? Опитано 30 учнів. Отримані наступні відповіді:</a:t>
            </a:r>
            <a:endParaRPr lang="ru-RU" sz="4000" dirty="0"/>
          </a:p>
        </p:txBody>
      </p:sp>
      <p:pic>
        <p:nvPicPr>
          <p:cNvPr id="6" name="Содержимое 5" descr="20170528081516_hd_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0638" y="2636912"/>
            <a:ext cx="5970725" cy="38884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2004832"/>
          </a:xfrm>
        </p:spPr>
        <p:txBody>
          <a:bodyPr>
            <a:noAutofit/>
          </a:bodyPr>
          <a:lstStyle/>
          <a:p>
            <a:r>
              <a:rPr lang="uk-UA" sz="3600" dirty="0"/>
              <a:t>Які шкідливі фактори діють на будівельника під час роботи? Опитано 28 учнів. </a:t>
            </a:r>
            <a:endParaRPr lang="ru-RU" sz="3600" dirty="0"/>
          </a:p>
        </p:txBody>
      </p:sp>
      <p:pic>
        <p:nvPicPr>
          <p:cNvPr id="6" name="Содержимое 5" descr="592b3735a4cc1_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1183" y="2420888"/>
            <a:ext cx="5969634" cy="39037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2664296"/>
          </a:xfrm>
        </p:spPr>
        <p:txBody>
          <a:bodyPr>
            <a:noAutofit/>
          </a:bodyPr>
          <a:lstStyle/>
          <a:p>
            <a:r>
              <a:rPr lang="uk-UA" sz="4000" dirty="0"/>
              <a:t>Які шкідливі фактори діють на оператора комп’ютерного набору під час роботи? Опитано 24 учня. </a:t>
            </a:r>
            <a:endParaRPr lang="ru-RU" sz="4000" dirty="0"/>
          </a:p>
        </p:txBody>
      </p:sp>
      <p:pic>
        <p:nvPicPr>
          <p:cNvPr id="6" name="Содержимое 5" descr="20170528084004_hd_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0638" y="2996952"/>
            <a:ext cx="5970725" cy="38610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1860816"/>
          </a:xfrm>
        </p:spPr>
        <p:txBody>
          <a:bodyPr>
            <a:noAutofit/>
          </a:bodyPr>
          <a:lstStyle/>
          <a:p>
            <a:r>
              <a:rPr lang="uk-UA" sz="4400" dirty="0"/>
              <a:t>Як запобігти професійному захворюванню? Опитано 70 респондентів.</a:t>
            </a:r>
            <a:endParaRPr lang="ru-RU" sz="4400" dirty="0"/>
          </a:p>
        </p:txBody>
      </p:sp>
      <p:pic>
        <p:nvPicPr>
          <p:cNvPr id="8" name="Содержимое 7" descr="20170528083743_hd_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5641" y="2564904"/>
            <a:ext cx="6480720" cy="403244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3372984"/>
          </a:xfrm>
        </p:spPr>
        <p:txBody>
          <a:bodyPr>
            <a:normAutofit/>
          </a:bodyPr>
          <a:lstStyle/>
          <a:p>
            <a:r>
              <a:rPr lang="uk-UA" dirty="0" smtClean="0"/>
              <a:t>Усний випуск екологічного журналу «Екологія людини».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1728192"/>
          </a:xfrm>
        </p:spPr>
        <p:txBody>
          <a:bodyPr>
            <a:noAutofit/>
          </a:bodyPr>
          <a:lstStyle/>
          <a:p>
            <a:r>
              <a:rPr lang="uk-UA" sz="3200" dirty="0"/>
              <a:t>Найбільш частими професійними захворюваннями зварників і малярів-штукатурів є: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• пиловий бронхіт;</a:t>
            </a:r>
            <a:br>
              <a:rPr lang="uk-UA" dirty="0" smtClean="0"/>
            </a:br>
            <a:r>
              <a:rPr lang="uk-UA" dirty="0" smtClean="0"/>
              <a:t>• </a:t>
            </a:r>
            <a:r>
              <a:rPr lang="uk-UA" dirty="0" err="1" smtClean="0"/>
              <a:t>пневмоконіоз</a:t>
            </a:r>
            <a:r>
              <a:rPr lang="uk-UA" dirty="0" smtClean="0"/>
              <a:t> (захворювання легень в наслідок вдихання пилу);</a:t>
            </a:r>
            <a:br>
              <a:rPr lang="uk-UA" dirty="0" smtClean="0"/>
            </a:br>
            <a:r>
              <a:rPr lang="uk-UA" dirty="0" smtClean="0"/>
              <a:t>• бронхіальна астма;</a:t>
            </a:r>
            <a:br>
              <a:rPr lang="uk-UA" dirty="0" smtClean="0"/>
            </a:br>
            <a:r>
              <a:rPr lang="uk-UA" dirty="0" smtClean="0"/>
              <a:t>• професійна екзема;</a:t>
            </a:r>
            <a:br>
              <a:rPr lang="uk-UA" dirty="0" smtClean="0"/>
            </a:br>
            <a:r>
              <a:rPr lang="uk-UA" dirty="0" smtClean="0"/>
              <a:t>• </a:t>
            </a:r>
            <a:r>
              <a:rPr lang="uk-UA" dirty="0" err="1" smtClean="0"/>
              <a:t>нейротоксикоз</a:t>
            </a:r>
            <a:r>
              <a:rPr lang="uk-UA" dirty="0" smtClean="0"/>
              <a:t> (інтоксикація марганцем).</a:t>
            </a:r>
            <a:br>
              <a:rPr lang="uk-UA" dirty="0" smtClean="0"/>
            </a:br>
            <a:r>
              <a:rPr lang="uk-UA" dirty="0" smtClean="0"/>
              <a:t>• алергічні захворювання</a:t>
            </a:r>
            <a:br>
              <a:rPr lang="uk-UA" dirty="0" smtClean="0"/>
            </a:br>
            <a:r>
              <a:rPr lang="uk-UA" dirty="0" smtClean="0"/>
              <a:t>	У операторів комп'ютерного набору, які працюють в друкарнях, можуть виявлятися алергії і легкі інтоксикації розчинниками.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Закон </a:t>
            </a:r>
            <a:r>
              <a:rPr lang="ru-RU" dirty="0" err="1" smtClean="0"/>
              <a:t>України</a:t>
            </a:r>
            <a:r>
              <a:rPr lang="ru-RU" dirty="0" smtClean="0"/>
              <a:t> «Про </a:t>
            </a:r>
            <a:r>
              <a:rPr lang="ru-RU" dirty="0" err="1" smtClean="0"/>
              <a:t>охорону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err="1" smtClean="0"/>
              <a:t>Забов’язує</a:t>
            </a:r>
            <a:r>
              <a:rPr lang="uk-UA" dirty="0" smtClean="0"/>
              <a:t> </a:t>
            </a:r>
            <a:r>
              <a:rPr lang="ru-RU" dirty="0" err="1" smtClean="0"/>
              <a:t>роботодавця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службу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247</Words>
  <Application>Microsoft Office PowerPoint</Application>
  <PresentationFormat>Широкоэкранный</PresentationFormat>
  <Paragraphs>42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Поток</vt:lpstr>
      <vt:lpstr>«Професійні захворювання, викликані дією хімічних речовин»   </vt:lpstr>
      <vt:lpstr>Презентация PowerPoint</vt:lpstr>
      <vt:lpstr>Які шкідливі фактори діють на зварника під час роботи? Опитано 30 учнів. Отримані наступні відповіді:</vt:lpstr>
      <vt:lpstr>Які шкідливі фактори діють на будівельника під час роботи? Опитано 28 учнів. </vt:lpstr>
      <vt:lpstr>Які шкідливі фактори діють на оператора комп’ютерного набору під час роботи? Опитано 24 учня. </vt:lpstr>
      <vt:lpstr>Як запобігти професійному захворюванню? Опитано 70 респондентів.</vt:lpstr>
      <vt:lpstr>Усний випуск екологічного журналу «Екологія людини».</vt:lpstr>
      <vt:lpstr>Найбільш частими професійними захворюваннями зварників і малярів-штукатурів є:</vt:lpstr>
      <vt:lpstr>Закон України «Про охорону праці»</vt:lpstr>
      <vt:lpstr>                  На службу охорони праці покладаються багато завдань, одне з яких: </vt:lpstr>
      <vt:lpstr>    Для виконання передбачених законодавством завдань органи охорони праці на підприємстві: </vt:lpstr>
      <vt:lpstr>Екскурсія на ПАО “НКМЗ”</vt:lpstr>
      <vt:lpstr>Презентация PowerPoint</vt:lpstr>
      <vt:lpstr>Небезпечні хімічні речовини– це речовини, які при розливі або викиданні забруднюють довкілля і можуть спричинити ураження чи загибель людей, рослин і тварин.</vt:lpstr>
      <vt:lpstr>       Небезпечні хімічні речовини поділяються на </vt:lpstr>
      <vt:lpstr>   У системі стандартів безпеки праці за ступенем дії на організм людини небезпечні хімічні речовини поділяються на чотири класи небезпеки: </vt:lpstr>
      <vt:lpstr>Презентация PowerPoint</vt:lpstr>
      <vt:lpstr>Презентация PowerPoint</vt:lpstr>
      <vt:lpstr>Презентация PowerPoint</vt:lpstr>
      <vt:lpstr>Презентация PowerPoint</vt:lpstr>
      <vt:lpstr>Рубрика “Дискусійний клуб” Як же мінімізувати шкідливий вплив хімічних речовин?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України «Про охорону праці»</dc:title>
  <cp:lastModifiedBy>Пользователь Windows</cp:lastModifiedBy>
  <cp:revision>23</cp:revision>
  <dcterms:modified xsi:type="dcterms:W3CDTF">2017-05-30T13:58:11Z</dcterms:modified>
</cp:coreProperties>
</file>