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9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6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4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07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6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478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2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0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6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0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1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9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6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0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5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1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3F33-4706-463F-B44A-8715CF0D38D5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13B2AB-9DF0-48FA-9F21-3A58EE9F9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44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3%D1%80%D1%83%D1%88%D0%B5%D0%B2%D1%81%D1%8C%D0%BA%D0%B8%D0%B9_%D0%9C%D0%B8%D1%85%D0%B0%D0%B9%D0%BB%D0%BE_%D0%A1%D0%B5%D1%80%D0%B3%D1%96%D0%B9%D0%BE%D0%B2%D0%B8%D1%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156" y="-1308100"/>
            <a:ext cx="9860835" cy="2616199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Українська </a:t>
            </a:r>
            <a:r>
              <a:rPr lang="uk-UA" sz="4400" dirty="0" smtClean="0"/>
              <a:t>Центральна Рада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1372286"/>
            <a:ext cx="6942602" cy="44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Дякуємо</a:t>
            </a:r>
            <a:r>
              <a:rPr lang="ru-RU" dirty="0" smtClean="0"/>
              <a:t> </a:t>
            </a:r>
            <a:r>
              <a:rPr lang="ru-RU" dirty="0"/>
              <a:t>за перегляд</a:t>
            </a:r>
          </a:p>
        </p:txBody>
      </p:sp>
      <p:pic>
        <p:nvPicPr>
          <p:cNvPr id="8194" name="Picture 2" descr="http://bohdanivka-domaniv.edukit.mk.ua/files2/images/novini/%D1%83%D0%BA%D1%80%D0%B0%D1%97%D0%BD%D0%B0-%D0%BC%D0%BE%D1%8F.gif?size=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18" y="220633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2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84911" y="1225689"/>
            <a:ext cx="897774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algn="ctr" defTabSz="914400">
              <a:buClrTx/>
              <a:buSzTx/>
              <a:buFontTx/>
              <a:buNone/>
            </a:pPr>
            <a:r>
              <a:rPr lang="ru-RU" altLang="ru-RU" dirty="0" err="1" smtClean="0">
                <a:cs typeface="Arial" panose="020B0604020202020204" pitchFamily="34" charset="0"/>
              </a:rPr>
              <a:t>Російська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революція</a:t>
            </a:r>
            <a:r>
              <a:rPr lang="ru-RU" altLang="ru-RU" dirty="0" smtClean="0"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cs typeface="Arial" panose="020B0604020202020204" pitchFamily="34" charset="0"/>
              </a:rPr>
              <a:t>що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почалася</a:t>
            </a:r>
            <a:r>
              <a:rPr lang="ru-RU" altLang="ru-RU" dirty="0" smtClean="0">
                <a:cs typeface="Arial" panose="020B0604020202020204" pitchFamily="34" charset="0"/>
              </a:rPr>
              <a:t> в лютому 1917, </a:t>
            </a:r>
            <a:r>
              <a:rPr lang="ru-RU" altLang="ru-RU" dirty="0" err="1" smtClean="0">
                <a:cs typeface="Arial" panose="020B0604020202020204" pitchFamily="34" charset="0"/>
              </a:rPr>
              <a:t>була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поштовхом</a:t>
            </a:r>
            <a:r>
              <a:rPr lang="ru-RU" altLang="ru-RU" dirty="0" smtClean="0">
                <a:cs typeface="Arial" panose="020B0604020202020204" pitchFamily="34" charset="0"/>
              </a:rPr>
              <a:t> для </a:t>
            </a:r>
            <a:r>
              <a:rPr lang="ru-RU" altLang="ru-RU" dirty="0" err="1" smtClean="0">
                <a:cs typeface="Arial" panose="020B0604020202020204" pitchFamily="34" charset="0"/>
              </a:rPr>
              <a:t>піднесення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національно-визвольного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руху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українського</a:t>
            </a:r>
            <a:r>
              <a:rPr lang="ru-RU" altLang="ru-RU" dirty="0" smtClean="0">
                <a:cs typeface="Arial" panose="020B0604020202020204" pitchFamily="34" charset="0"/>
              </a:rPr>
              <a:t> народу. В </a:t>
            </a:r>
            <a:r>
              <a:rPr lang="ru-RU" altLang="ru-RU" dirty="0" err="1" smtClean="0">
                <a:cs typeface="Arial" panose="020B0604020202020204" pitchFamily="34" charset="0"/>
              </a:rPr>
              <a:t>Україну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звістка</a:t>
            </a:r>
            <a:r>
              <a:rPr lang="ru-RU" altLang="ru-RU" dirty="0" smtClean="0">
                <a:cs typeface="Arial" panose="020B0604020202020204" pitchFamily="34" charset="0"/>
              </a:rPr>
              <a:t> про </a:t>
            </a:r>
            <a:r>
              <a:rPr lang="ru-RU" altLang="ru-RU" dirty="0" err="1" smtClean="0">
                <a:cs typeface="Arial" panose="020B0604020202020204" pitchFamily="34" charset="0"/>
              </a:rPr>
              <a:t>повалення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самодержавства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прийшла</a:t>
            </a:r>
            <a:r>
              <a:rPr lang="ru-RU" altLang="ru-RU" dirty="0" smtClean="0">
                <a:cs typeface="Arial" panose="020B0604020202020204" pitchFamily="34" charset="0"/>
              </a:rPr>
              <a:t> на початку </a:t>
            </a:r>
            <a:r>
              <a:rPr lang="ru-RU" altLang="ru-RU" dirty="0" err="1" smtClean="0">
                <a:cs typeface="Arial" panose="020B0604020202020204" pitchFamily="34" charset="0"/>
              </a:rPr>
              <a:t>березня</a:t>
            </a:r>
            <a:r>
              <a:rPr lang="ru-RU" altLang="ru-RU" dirty="0" smtClean="0">
                <a:cs typeface="Arial" panose="020B0604020202020204" pitchFamily="34" charset="0"/>
              </a:rPr>
              <a:t> 1917 р. За </a:t>
            </a:r>
            <a:r>
              <a:rPr lang="ru-RU" altLang="ru-RU" dirty="0" err="1" smtClean="0">
                <a:cs typeface="Arial" panose="020B0604020202020204" pitchFamily="34" charset="0"/>
              </a:rPr>
              <a:t>ініціативою</a:t>
            </a:r>
            <a:r>
              <a:rPr lang="ru-RU" altLang="ru-RU" dirty="0" smtClean="0">
                <a:cs typeface="Arial" panose="020B0604020202020204" pitchFamily="34" charset="0"/>
              </a:rPr>
              <a:t> </a:t>
            </a:r>
            <a:r>
              <a:rPr lang="ru-RU" altLang="ru-RU" dirty="0" err="1" smtClean="0">
                <a:cs typeface="Arial" panose="020B0604020202020204" pitchFamily="34" charset="0"/>
              </a:rPr>
              <a:t>Товариства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українських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поступовців</a:t>
            </a:r>
            <a:r>
              <a:rPr lang="ru-RU" altLang="ru-RU" dirty="0" smtClean="0">
                <a:cs typeface="Arial" panose="020B0604020202020204" pitchFamily="34" charset="0"/>
              </a:rPr>
              <a:t> (ТУП) і </a:t>
            </a:r>
            <a:r>
              <a:rPr lang="ru-RU" altLang="ru-RU" dirty="0" err="1" smtClean="0">
                <a:cs typeface="Arial" panose="020B0604020202020204" pitchFamily="34" charset="0"/>
              </a:rPr>
              <a:t>Української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соціал-демократичної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робітничої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партії</a:t>
            </a:r>
            <a:r>
              <a:rPr lang="ru-RU" altLang="ru-RU" dirty="0" smtClean="0">
                <a:cs typeface="Arial" panose="020B0604020202020204" pitchFamily="34" charset="0"/>
              </a:rPr>
              <a:t> (УСДРП) в </a:t>
            </a:r>
            <a:r>
              <a:rPr lang="ru-RU" altLang="ru-RU" dirty="0" err="1" smtClean="0">
                <a:cs typeface="Arial" panose="020B0604020202020204" pitchFamily="34" charset="0"/>
              </a:rPr>
              <a:t>Києві</a:t>
            </a:r>
            <a:r>
              <a:rPr lang="ru-RU" altLang="ru-RU" dirty="0" smtClean="0">
                <a:cs typeface="Arial" panose="020B0604020202020204" pitchFamily="34" charset="0"/>
              </a:rPr>
              <a:t> </a:t>
            </a:r>
            <a:r>
              <a:rPr lang="ru-RU" altLang="ru-RU" b="1" dirty="0" smtClean="0">
                <a:cs typeface="Arial" panose="020B0604020202020204" pitchFamily="34" charset="0"/>
              </a:rPr>
              <a:t>3 (16) </a:t>
            </a:r>
            <a:r>
              <a:rPr lang="ru-RU" altLang="ru-RU" b="1" dirty="0" err="1" smtClean="0">
                <a:cs typeface="Arial" panose="020B0604020202020204" pitchFamily="34" charset="0"/>
              </a:rPr>
              <a:t>березня</a:t>
            </a:r>
            <a:r>
              <a:rPr lang="ru-RU" altLang="ru-RU" b="1" dirty="0" smtClean="0">
                <a:cs typeface="Arial" panose="020B0604020202020204" pitchFamily="34" charset="0"/>
              </a:rPr>
              <a:t> 1917</a:t>
            </a:r>
            <a:r>
              <a:rPr lang="ru-RU" altLang="ru-RU" dirty="0" smtClean="0">
                <a:cs typeface="Arial" panose="020B0604020202020204" pitchFamily="34" charset="0"/>
              </a:rPr>
              <a:t> </a:t>
            </a:r>
            <a:r>
              <a:rPr lang="ru-RU" altLang="ru-RU" dirty="0" err="1" smtClean="0">
                <a:cs typeface="Arial" panose="020B0604020202020204" pitchFamily="34" charset="0"/>
              </a:rPr>
              <a:t>було</a:t>
            </a:r>
            <a:r>
              <a:rPr lang="ru-RU" altLang="ru-RU" dirty="0" smtClean="0">
                <a:cs typeface="Arial" panose="020B0604020202020204" pitchFamily="34" charset="0"/>
              </a:rPr>
              <a:t> скликано </a:t>
            </a:r>
            <a:r>
              <a:rPr lang="ru-RU" altLang="ru-RU" dirty="0" err="1" smtClean="0">
                <a:cs typeface="Arial" panose="020B0604020202020204" pitchFamily="34" charset="0"/>
              </a:rPr>
              <a:t>представників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політичних</a:t>
            </a:r>
            <a:r>
              <a:rPr lang="ru-RU" altLang="ru-RU" dirty="0" smtClean="0"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cs typeface="Arial" panose="020B0604020202020204" pitchFamily="34" charset="0"/>
              </a:rPr>
              <a:t>громадських</a:t>
            </a:r>
            <a:r>
              <a:rPr lang="ru-RU" altLang="ru-RU" dirty="0" smtClean="0"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cs typeface="Arial" panose="020B0604020202020204" pitchFamily="34" charset="0"/>
              </a:rPr>
              <a:t>культурних</a:t>
            </a:r>
            <a:r>
              <a:rPr lang="ru-RU" altLang="ru-RU" dirty="0" smtClean="0">
                <a:cs typeface="Arial" panose="020B0604020202020204" pitchFamily="34" charset="0"/>
              </a:rPr>
              <a:t> та </a:t>
            </a:r>
            <a:r>
              <a:rPr lang="ru-RU" altLang="ru-RU" dirty="0" err="1" smtClean="0">
                <a:cs typeface="Arial" panose="020B0604020202020204" pitchFamily="34" charset="0"/>
              </a:rPr>
              <a:t>професійних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організацій</a:t>
            </a:r>
            <a:r>
              <a:rPr lang="ru-RU" altLang="ru-RU" dirty="0" smtClean="0">
                <a:cs typeface="Arial" panose="020B0604020202020204" pitchFamily="34" charset="0"/>
              </a:rPr>
              <a:t>. </a:t>
            </a:r>
            <a:r>
              <a:rPr lang="ru-RU" altLang="ru-RU" dirty="0" err="1" smtClean="0">
                <a:cs typeface="Arial" panose="020B0604020202020204" pitchFamily="34" charset="0"/>
              </a:rPr>
              <a:t>Цього</a:t>
            </a:r>
            <a:r>
              <a:rPr lang="ru-RU" altLang="ru-RU" dirty="0" smtClean="0">
                <a:cs typeface="Arial" panose="020B0604020202020204" pitchFamily="34" charset="0"/>
              </a:rPr>
              <a:t> ж дня, на </a:t>
            </a:r>
            <a:r>
              <a:rPr lang="ru-RU" altLang="ru-RU" dirty="0" err="1" smtClean="0">
                <a:cs typeface="Arial" panose="020B0604020202020204" pitchFamily="34" charset="0"/>
              </a:rPr>
              <a:t>засіданні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делегатів</a:t>
            </a:r>
            <a:r>
              <a:rPr lang="ru-RU" altLang="ru-RU" dirty="0" smtClean="0"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cs typeface="Arial" panose="020B0604020202020204" pitchFamily="34" charset="0"/>
              </a:rPr>
              <a:t>було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оголошено</a:t>
            </a:r>
            <a:r>
              <a:rPr lang="ru-RU" altLang="ru-RU" dirty="0" smtClean="0">
                <a:cs typeface="Arial" panose="020B0604020202020204" pitchFamily="34" charset="0"/>
              </a:rPr>
              <a:t> про </a:t>
            </a:r>
            <a:r>
              <a:rPr lang="ru-RU" altLang="ru-RU" dirty="0" err="1" smtClean="0">
                <a:cs typeface="Arial" panose="020B0604020202020204" pitchFamily="34" charset="0"/>
              </a:rPr>
              <a:t>створення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громадського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комітету</a:t>
            </a:r>
            <a:r>
              <a:rPr lang="ru-RU" altLang="ru-RU" dirty="0" smtClean="0">
                <a:cs typeface="Arial" panose="020B0604020202020204" pitchFamily="34" charset="0"/>
              </a:rPr>
              <a:t>.</a:t>
            </a:r>
            <a:endParaRPr lang="ru-RU" altLang="ru-RU" dirty="0" smtClean="0"/>
          </a:p>
          <a:p>
            <a:pPr marL="0" indent="0" algn="ctr" defTabSz="914400">
              <a:buClrTx/>
              <a:buSzTx/>
              <a:buFontTx/>
              <a:buNone/>
            </a:pPr>
            <a:r>
              <a:rPr lang="ru-RU" altLang="ru-RU" dirty="0" smtClean="0">
                <a:cs typeface="Arial" panose="020B0604020202020204" pitchFamily="34" charset="0"/>
              </a:rPr>
              <a:t>У </a:t>
            </a:r>
            <a:r>
              <a:rPr lang="ru-RU" altLang="ru-RU" dirty="0" err="1" smtClean="0">
                <a:cs typeface="Arial" panose="020B0604020202020204" pitchFamily="34" charset="0"/>
              </a:rPr>
              <a:t>новоутвореному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комітеті</a:t>
            </a:r>
            <a:r>
              <a:rPr lang="ru-RU" altLang="ru-RU" dirty="0" smtClean="0">
                <a:cs typeface="Arial" panose="020B0604020202020204" pitchFamily="34" charset="0"/>
              </a:rPr>
              <a:t> не </a:t>
            </a:r>
            <a:r>
              <a:rPr lang="ru-RU" altLang="ru-RU" dirty="0" err="1" smtClean="0">
                <a:cs typeface="Arial" panose="020B0604020202020204" pitchFamily="34" charset="0"/>
              </a:rPr>
              <a:t>було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єдиної</a:t>
            </a:r>
            <a:r>
              <a:rPr lang="ru-RU" altLang="ru-RU" dirty="0" smtClean="0">
                <a:cs typeface="Arial" panose="020B0604020202020204" pitchFamily="34" charset="0"/>
              </a:rPr>
              <a:t> думки </a:t>
            </a:r>
            <a:r>
              <a:rPr lang="ru-RU" altLang="ru-RU" dirty="0" err="1" smtClean="0">
                <a:cs typeface="Arial" panose="020B0604020202020204" pitchFamily="34" charset="0"/>
              </a:rPr>
              <a:t>щодо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майбутнього</a:t>
            </a:r>
            <a:r>
              <a:rPr lang="ru-RU" altLang="ru-RU" dirty="0" smtClean="0">
                <a:cs typeface="Arial" panose="020B0604020202020204" pitchFamily="34" charset="0"/>
              </a:rPr>
              <a:t> статусу </a:t>
            </a:r>
            <a:r>
              <a:rPr lang="ru-RU" altLang="ru-RU" dirty="0" err="1" smtClean="0">
                <a:cs typeface="Arial" panose="020B0604020202020204" pitchFamily="34" charset="0"/>
              </a:rPr>
              <a:t>України</a:t>
            </a:r>
            <a:r>
              <a:rPr lang="ru-RU" altLang="ru-RU" dirty="0" smtClean="0">
                <a:cs typeface="Arial" panose="020B0604020202020204" pitchFamily="34" charset="0"/>
              </a:rPr>
              <a:t>. </a:t>
            </a:r>
            <a:r>
              <a:rPr lang="ru-RU" altLang="ru-RU" dirty="0" err="1" smtClean="0">
                <a:cs typeface="Arial" panose="020B0604020202020204" pitchFamily="34" charset="0"/>
              </a:rPr>
              <a:t>Самостійники</a:t>
            </a:r>
            <a:r>
              <a:rPr lang="ru-RU" altLang="ru-RU" dirty="0" smtClean="0">
                <a:cs typeface="Arial" panose="020B0604020202020204" pitchFamily="34" charset="0"/>
              </a:rPr>
              <a:t> на </a:t>
            </a:r>
            <a:r>
              <a:rPr lang="ru-RU" altLang="ru-RU" dirty="0" err="1" smtClean="0">
                <a:cs typeface="Arial" panose="020B0604020202020204" pitchFamily="34" charset="0"/>
              </a:rPr>
              <a:t>чолі</a:t>
            </a:r>
            <a:r>
              <a:rPr lang="ru-RU" altLang="ru-RU" dirty="0" smtClean="0">
                <a:cs typeface="Arial" panose="020B0604020202020204" pitchFamily="34" charset="0"/>
              </a:rPr>
              <a:t> з М. </a:t>
            </a:r>
            <a:r>
              <a:rPr lang="ru-RU" altLang="ru-RU" dirty="0" err="1" smtClean="0">
                <a:cs typeface="Arial" panose="020B0604020202020204" pitchFamily="34" charset="0"/>
              </a:rPr>
              <a:t>Міхновським</a:t>
            </a:r>
            <a:r>
              <a:rPr lang="ru-RU" altLang="ru-RU" dirty="0" smtClean="0">
                <a:cs typeface="Arial" panose="020B0604020202020204" pitchFamily="34" charset="0"/>
              </a:rPr>
              <a:t> </a:t>
            </a:r>
            <a:r>
              <a:rPr lang="ru-RU" altLang="ru-RU" dirty="0" err="1" smtClean="0">
                <a:cs typeface="Arial" panose="020B0604020202020204" pitchFamily="34" charset="0"/>
              </a:rPr>
              <a:t>виступали</a:t>
            </a:r>
            <a:r>
              <a:rPr lang="ru-RU" altLang="ru-RU" dirty="0" smtClean="0">
                <a:cs typeface="Arial" panose="020B0604020202020204" pitchFamily="34" charset="0"/>
              </a:rPr>
              <a:t> за </a:t>
            </a:r>
            <a:r>
              <a:rPr lang="ru-RU" altLang="ru-RU" dirty="0" err="1" smtClean="0">
                <a:cs typeface="Arial" panose="020B0604020202020204" pitchFamily="34" charset="0"/>
              </a:rPr>
              <a:t>негайне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проголошення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незалежності</a:t>
            </a:r>
            <a:r>
              <a:rPr lang="ru-RU" altLang="ru-RU" dirty="0" smtClean="0">
                <a:cs typeface="Arial" panose="020B0604020202020204" pitchFamily="34" charset="0"/>
              </a:rPr>
              <a:t>. </a:t>
            </a:r>
            <a:r>
              <a:rPr lang="ru-RU" altLang="ru-RU" dirty="0" err="1" smtClean="0">
                <a:cs typeface="Arial" panose="020B0604020202020204" pitchFamily="34" charset="0"/>
              </a:rPr>
              <a:t>Автономісти</a:t>
            </a:r>
            <a:r>
              <a:rPr lang="ru-RU" altLang="ru-RU" dirty="0" smtClean="0">
                <a:cs typeface="Arial" panose="020B0604020202020204" pitchFamily="34" charset="0"/>
              </a:rPr>
              <a:t> (В. Винниченко, Д. Дорошенко і </a:t>
            </a:r>
            <a:r>
              <a:rPr lang="ru-RU" altLang="ru-RU" dirty="0" err="1" smtClean="0">
                <a:cs typeface="Arial" panose="020B0604020202020204" pitchFamily="34" charset="0"/>
              </a:rPr>
              <a:t>їх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прихильники</a:t>
            </a:r>
            <a:r>
              <a:rPr lang="ru-RU" altLang="ru-RU" dirty="0" smtClean="0">
                <a:cs typeface="Arial" panose="020B0604020202020204" pitchFamily="34" charset="0"/>
              </a:rPr>
              <a:t> з </a:t>
            </a:r>
            <a:r>
              <a:rPr lang="ru-RU" altLang="ru-RU" dirty="0" err="1" smtClean="0">
                <a:cs typeface="Arial" panose="020B0604020202020204" pitchFamily="34" charset="0"/>
              </a:rPr>
              <a:t>ТУПу</a:t>
            </a:r>
            <a:r>
              <a:rPr lang="ru-RU" altLang="ru-RU" dirty="0" smtClean="0">
                <a:cs typeface="Arial" panose="020B0604020202020204" pitchFamily="34" charset="0"/>
              </a:rPr>
              <a:t>) </a:t>
            </a:r>
            <a:r>
              <a:rPr lang="ru-RU" altLang="ru-RU" dirty="0" err="1" smtClean="0">
                <a:cs typeface="Arial" panose="020B0604020202020204" pitchFamily="34" charset="0"/>
              </a:rPr>
              <a:t>бачили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Україну</a:t>
            </a:r>
            <a:r>
              <a:rPr lang="ru-RU" altLang="ru-RU" dirty="0" smtClean="0">
                <a:cs typeface="Arial" panose="020B0604020202020204" pitchFamily="34" charset="0"/>
              </a:rPr>
              <a:t> автономною </a:t>
            </a:r>
            <a:r>
              <a:rPr lang="ru-RU" altLang="ru-RU" dirty="0" err="1" smtClean="0">
                <a:cs typeface="Arial" panose="020B0604020202020204" pitchFamily="34" charset="0"/>
              </a:rPr>
              <a:t>республікою</a:t>
            </a:r>
            <a:r>
              <a:rPr lang="ru-RU" altLang="ru-RU" dirty="0" smtClean="0">
                <a:cs typeface="Arial" panose="020B0604020202020204" pitchFamily="34" charset="0"/>
              </a:rPr>
              <a:t> у федеративному </a:t>
            </a:r>
            <a:r>
              <a:rPr lang="ru-RU" altLang="ru-RU" dirty="0" err="1" smtClean="0">
                <a:cs typeface="Arial" panose="020B0604020202020204" pitchFamily="34" charset="0"/>
              </a:rPr>
              <a:t>союзі</a:t>
            </a:r>
            <a:r>
              <a:rPr lang="ru-RU" altLang="ru-RU" dirty="0" smtClean="0">
                <a:cs typeface="Arial" panose="020B0604020202020204" pitchFamily="34" charset="0"/>
              </a:rPr>
              <a:t> з </a:t>
            </a:r>
            <a:r>
              <a:rPr lang="ru-RU" altLang="ru-RU" dirty="0" err="1" smtClean="0">
                <a:cs typeface="Arial" panose="020B0604020202020204" pitchFamily="34" charset="0"/>
              </a:rPr>
              <a:t>Росією</a:t>
            </a:r>
            <a:r>
              <a:rPr lang="ru-RU" altLang="ru-RU" dirty="0" smtClean="0">
                <a:cs typeface="Arial" panose="020B0604020202020204" pitchFamily="34" charset="0"/>
              </a:rPr>
              <a:t>.</a:t>
            </a:r>
            <a:endParaRPr lang="ru-RU" altLang="ru-RU" dirty="0" smtClean="0"/>
          </a:p>
          <a:p>
            <a:pPr marL="0" indent="0" algn="ctr" defTabSz="914400">
              <a:buClrTx/>
              <a:buSzTx/>
              <a:buFontTx/>
              <a:buNone/>
            </a:pPr>
            <a:r>
              <a:rPr lang="ru-RU" altLang="ru-RU" dirty="0" smtClean="0">
                <a:cs typeface="Arial" panose="020B0604020202020204" pitchFamily="34" charset="0"/>
              </a:rPr>
              <a:t>Таким чином, </a:t>
            </a:r>
            <a:r>
              <a:rPr lang="ru-RU" altLang="ru-RU" dirty="0" err="1" smtClean="0">
                <a:cs typeface="Arial" panose="020B0604020202020204" pitchFamily="34" charset="0"/>
              </a:rPr>
              <a:t>сформувалися</a:t>
            </a:r>
            <a:r>
              <a:rPr lang="ru-RU" altLang="ru-RU" dirty="0" smtClean="0">
                <a:cs typeface="Arial" panose="020B0604020202020204" pitchFamily="34" charset="0"/>
              </a:rPr>
              <a:t> два </a:t>
            </a:r>
            <a:r>
              <a:rPr lang="ru-RU" altLang="ru-RU" dirty="0" err="1" smtClean="0">
                <a:cs typeface="Arial" panose="020B0604020202020204" pitchFamily="34" charset="0"/>
              </a:rPr>
              <a:t>центри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національних</a:t>
            </a:r>
            <a:r>
              <a:rPr lang="ru-RU" altLang="ru-RU" dirty="0" smtClean="0">
                <a:cs typeface="Arial" panose="020B0604020202020204" pitchFamily="34" charset="0"/>
              </a:rPr>
              <a:t> сил з </a:t>
            </a:r>
            <a:r>
              <a:rPr lang="ru-RU" altLang="ru-RU" dirty="0" err="1" smtClean="0">
                <a:cs typeface="Arial" panose="020B0604020202020204" pitchFamily="34" charset="0"/>
              </a:rPr>
              <a:t>різними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поглядами</a:t>
            </a:r>
            <a:r>
              <a:rPr lang="ru-RU" altLang="ru-RU" dirty="0" smtClean="0">
                <a:cs typeface="Arial" panose="020B0604020202020204" pitchFamily="34" charset="0"/>
              </a:rPr>
              <a:t> на державно-</a:t>
            </a:r>
            <a:r>
              <a:rPr lang="ru-RU" altLang="ru-RU" dirty="0" err="1" smtClean="0">
                <a:cs typeface="Arial" panose="020B0604020202020204" pitchFamily="34" charset="0"/>
              </a:rPr>
              <a:t>політичну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організацію</a:t>
            </a:r>
            <a:r>
              <a:rPr lang="ru-RU" altLang="ru-RU" dirty="0" smtClean="0">
                <a:cs typeface="Arial" panose="020B0604020202020204" pitchFamily="34" charset="0"/>
              </a:rPr>
              <a:t>. </a:t>
            </a:r>
            <a:r>
              <a:rPr lang="ru-RU" altLang="ru-RU" dirty="0" err="1" smtClean="0">
                <a:cs typeface="Arial" panose="020B0604020202020204" pitchFamily="34" charset="0"/>
              </a:rPr>
              <a:t>Прагнучи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уникнути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розколу</a:t>
            </a:r>
            <a:r>
              <a:rPr lang="ru-RU" altLang="ru-RU" dirty="0" smtClean="0">
                <a:cs typeface="Arial" panose="020B0604020202020204" pitchFamily="34" charset="0"/>
              </a:rPr>
              <a:t> в </a:t>
            </a:r>
            <a:r>
              <a:rPr lang="ru-RU" altLang="ru-RU" dirty="0" err="1" smtClean="0">
                <a:cs typeface="Arial" panose="020B0604020202020204" pitchFamily="34" charset="0"/>
              </a:rPr>
              <a:t>національному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русі</a:t>
            </a:r>
            <a:r>
              <a:rPr lang="ru-RU" altLang="ru-RU" dirty="0" smtClean="0"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cs typeface="Arial" panose="020B0604020202020204" pitchFamily="34" charset="0"/>
              </a:rPr>
              <a:t>керівники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обох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організацій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погодилися</a:t>
            </a:r>
            <a:r>
              <a:rPr lang="ru-RU" altLang="ru-RU" dirty="0" smtClean="0">
                <a:cs typeface="Arial" panose="020B0604020202020204" pitchFamily="34" charset="0"/>
              </a:rPr>
              <a:t> на </a:t>
            </a:r>
            <a:r>
              <a:rPr lang="ru-RU" altLang="ru-RU" dirty="0" err="1" smtClean="0">
                <a:cs typeface="Arial" panose="020B0604020202020204" pitchFamily="34" charset="0"/>
              </a:rPr>
              <a:t>створення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об'єднаної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організації</a:t>
            </a:r>
            <a:r>
              <a:rPr lang="ru-RU" altLang="ru-RU" dirty="0" smtClean="0">
                <a:cs typeface="Arial" panose="020B0604020202020204" pitchFamily="34" charset="0"/>
              </a:rPr>
              <a:t>, яка </a:t>
            </a:r>
            <a:r>
              <a:rPr lang="ru-RU" altLang="ru-RU" dirty="0" err="1" smtClean="0">
                <a:cs typeface="Arial" panose="020B0604020202020204" pitchFamily="34" charset="0"/>
              </a:rPr>
              <a:t>дістала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назву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Української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Центральної</a:t>
            </a:r>
            <a:r>
              <a:rPr lang="ru-RU" altLang="ru-RU" dirty="0" smtClean="0">
                <a:cs typeface="Arial" panose="020B0604020202020204" pitchFamily="34" charset="0"/>
              </a:rPr>
              <a:t> Ради. </a:t>
            </a:r>
            <a:r>
              <a:rPr lang="ru-RU" altLang="ru-RU" dirty="0" err="1" smtClean="0">
                <a:cs typeface="Arial" panose="020B0604020202020204" pitchFamily="34" charset="0"/>
              </a:rPr>
              <a:t>Самостійники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пішли</a:t>
            </a:r>
            <a:r>
              <a:rPr lang="ru-RU" altLang="ru-RU" dirty="0" smtClean="0">
                <a:cs typeface="Arial" panose="020B0604020202020204" pitchFamily="34" charset="0"/>
              </a:rPr>
              <a:t> на </a:t>
            </a:r>
            <a:r>
              <a:rPr lang="ru-RU" altLang="ru-RU" dirty="0" err="1" smtClean="0">
                <a:cs typeface="Arial" panose="020B0604020202020204" pitchFamily="34" charset="0"/>
              </a:rPr>
              <a:t>об'єднання</a:t>
            </a:r>
            <a:r>
              <a:rPr lang="ru-RU" altLang="ru-RU" dirty="0" smtClean="0">
                <a:cs typeface="Arial" panose="020B0604020202020204" pitchFamily="34" charset="0"/>
              </a:rPr>
              <a:t> з </a:t>
            </a:r>
            <a:r>
              <a:rPr lang="ru-RU" altLang="ru-RU" dirty="0" err="1" smtClean="0">
                <a:cs typeface="Arial" panose="020B0604020202020204" pitchFamily="34" charset="0"/>
              </a:rPr>
              <a:t>федералістами</a:t>
            </a:r>
            <a:r>
              <a:rPr lang="ru-RU" altLang="ru-RU" dirty="0" smtClean="0"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cs typeface="Arial" panose="020B0604020202020204" pitchFamily="34" charset="0"/>
              </a:rPr>
              <a:t>бо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сподівалися</a:t>
            </a:r>
            <a:r>
              <a:rPr lang="ru-RU" altLang="ru-RU" dirty="0" smtClean="0"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cs typeface="Arial" panose="020B0604020202020204" pitchFamily="34" charset="0"/>
              </a:rPr>
              <a:t>що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розвиток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революції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приведе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останніх</a:t>
            </a:r>
            <a:r>
              <a:rPr lang="ru-RU" altLang="ru-RU" dirty="0" smtClean="0">
                <a:cs typeface="Arial" panose="020B0604020202020204" pitchFamily="34" charset="0"/>
              </a:rPr>
              <a:t> до </a:t>
            </a:r>
            <a:r>
              <a:rPr lang="ru-RU" altLang="ru-RU" dirty="0" err="1" smtClean="0">
                <a:cs typeface="Arial" panose="020B0604020202020204" pitchFamily="34" charset="0"/>
              </a:rPr>
              <a:t>визнання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необхідності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незалежності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України</a:t>
            </a:r>
            <a:r>
              <a:rPr lang="ru-RU" altLang="ru-RU" dirty="0" smtClean="0">
                <a:cs typeface="Arial" panose="020B0604020202020204" pitchFamily="34" charset="0"/>
              </a:rPr>
              <a:t>. Але </a:t>
            </a:r>
            <a:r>
              <a:rPr lang="ru-RU" altLang="ru-RU" dirty="0" err="1" smtClean="0">
                <a:cs typeface="Arial" panose="020B0604020202020204" pitchFamily="34" charset="0"/>
              </a:rPr>
              <a:t>ці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сподівання</a:t>
            </a:r>
            <a:r>
              <a:rPr lang="ru-RU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cs typeface="Arial" panose="020B0604020202020204" pitchFamily="34" charset="0"/>
              </a:rPr>
              <a:t>збулися</a:t>
            </a:r>
            <a:r>
              <a:rPr lang="ru-RU" altLang="ru-RU" dirty="0" smtClean="0">
                <a:cs typeface="Arial" panose="020B0604020202020204" pitchFamily="34" charset="0"/>
              </a:rPr>
              <a:t> не скоро.</a:t>
            </a:r>
            <a:endParaRPr lang="ru-RU" alt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97095" y="517803"/>
            <a:ext cx="3353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err="1" smtClean="0">
                <a:solidFill>
                  <a:srgbClr val="95C239"/>
                </a:solidFill>
                <a:effectLst/>
                <a:latin typeface="Linux Libertine"/>
              </a:rPr>
              <a:t>Заснування</a:t>
            </a:r>
            <a:endParaRPr lang="ru-RU" sz="4000" b="0" i="0" dirty="0">
              <a:solidFill>
                <a:srgbClr val="95C239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110505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036" y="117693"/>
            <a:ext cx="83681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Arial" panose="020B0604020202020204" pitchFamily="34" charset="0"/>
              </a:rPr>
              <a:t>4 (17) </a:t>
            </a:r>
            <a:r>
              <a:rPr lang="ru-RU" b="1" i="0" dirty="0" err="1" smtClean="0">
                <a:effectLst/>
                <a:latin typeface="Arial" panose="020B0604020202020204" pitchFamily="34" charset="0"/>
              </a:rPr>
              <a:t>березня</a:t>
            </a:r>
            <a:r>
              <a:rPr lang="ru-RU" b="1" i="0" dirty="0" smtClean="0">
                <a:effectLst/>
                <a:latin typeface="Arial" panose="020B0604020202020204" pitchFamily="34" charset="0"/>
              </a:rPr>
              <a:t> 1917 у </a:t>
            </a:r>
            <a:r>
              <a:rPr lang="ru-RU" b="1" i="0" dirty="0" err="1" smtClean="0">
                <a:effectLst/>
                <a:latin typeface="Arial" panose="020B0604020202020204" pitchFamily="34" charset="0"/>
              </a:rPr>
              <a:t>Києві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на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Володимирській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42, в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приміщенні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українського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клубу «Родина»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з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ініціативи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Товариства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українських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поступовців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за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участю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українських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політичних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партій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українських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військовиків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робітників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духовенства,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кооператорів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студентства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громадських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культурних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організацій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Українське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Наукове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Товариство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Українське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Педагогічне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Товариство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Товариство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українських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техніків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аґрономів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тощо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) </a:t>
            </a:r>
            <a:r>
              <a:rPr lang="ru-RU" b="1" i="0" dirty="0" err="1" smtClean="0">
                <a:effectLst/>
                <a:latin typeface="Arial" panose="020B0604020202020204" pitchFamily="34" charset="0"/>
              </a:rPr>
              <a:t>було</a:t>
            </a:r>
            <a:r>
              <a:rPr lang="ru-RU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effectLst/>
                <a:latin typeface="Arial" panose="020B0604020202020204" pitchFamily="34" charset="0"/>
              </a:rPr>
              <a:t>проголошено</a:t>
            </a:r>
            <a:r>
              <a:rPr lang="ru-RU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effectLst/>
                <a:latin typeface="Arial" panose="020B0604020202020204" pitchFamily="34" charset="0"/>
              </a:rPr>
              <a:t>утворення</a:t>
            </a:r>
            <a:r>
              <a:rPr lang="ru-RU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effectLst/>
                <a:latin typeface="Arial" panose="020B0604020202020204" pitchFamily="34" charset="0"/>
              </a:rPr>
              <a:t>Української</a:t>
            </a:r>
            <a:r>
              <a:rPr lang="ru-RU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effectLst/>
                <a:latin typeface="Arial" panose="020B0604020202020204" pitchFamily="34" charset="0"/>
              </a:rPr>
              <a:t>Центральної</a:t>
            </a:r>
            <a:r>
              <a:rPr lang="ru-RU" b="1" i="0" dirty="0" smtClean="0">
                <a:effectLst/>
                <a:latin typeface="Arial" panose="020B0604020202020204" pitchFamily="34" charset="0"/>
              </a:rPr>
              <a:t> Ради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Головою УЦР заочно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обрано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Михайла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Грушевського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якого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тимчасово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заступав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Володимир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Науменко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товаришами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голови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—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Дмитра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Антоновича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і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Дмитра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Дорошенка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b="0" i="0" dirty="0" err="1" smtClean="0">
                <a:effectLst/>
                <a:latin typeface="Arial" panose="020B0604020202020204" pitchFamily="34" charset="0"/>
              </a:rPr>
              <a:t>Цього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ж дня, 4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березня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УЦР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телеграмою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повідомила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керівників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Тимчасового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уряду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Г.Львова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і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О.Керенського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про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своє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утворення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Офіційне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діловодство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УЦР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розпочалося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9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березня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коли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обговорювалось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питання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про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виготовлення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печатки УЦР, передачу УЦР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будинку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Педагогічного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музею,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утворення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агітаційної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школи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ін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З часом Рада мала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скликати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український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парламент і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сформувати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звітний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перед ним уряд.</a:t>
            </a:r>
          </a:p>
          <a:p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22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березня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1917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УЦР видала першу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відозву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«До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українського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народу», а коли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27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березня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1917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керування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перебрав </a:t>
            </a:r>
            <a:r>
              <a:rPr lang="ru-RU" dirty="0" smtClean="0">
                <a:latin typeface="Arial" panose="020B0604020202020204" pitchFamily="34" charset="0"/>
              </a:rPr>
              <a:t>М.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  <a:hlinkClick r:id="rId2" tooltip="Грушевський Михайло Сергійович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Грушевський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стала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дійсним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дійовим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центром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українського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національного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руху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Але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щойно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після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скликання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Всеукраїнського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Національного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Конгресу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УЦР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перетворилася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своєрідний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парламент,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складений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з 150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чоловік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обраних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від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українських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політичних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партій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професійних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культурних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організацій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делегатів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від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губерній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На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конгресі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обрано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нову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президію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УЦР: голова — М.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Грушевський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заступники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голови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—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С.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Єфремов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і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В. Винниченко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4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7565" y="449123"/>
            <a:ext cx="70278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i="0" dirty="0" smtClean="0">
                <a:effectLst/>
              </a:rPr>
              <a:t>Грушевський Михайло Сергійович</a:t>
            </a:r>
          </a:p>
          <a:p>
            <a:pPr algn="ctr"/>
            <a:r>
              <a:rPr lang="uk-UA" sz="3200" b="1" dirty="0" smtClean="0"/>
              <a:t>Голова УЦР</a:t>
            </a:r>
            <a:endParaRPr lang="uk-UA" sz="3200" b="1" i="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1718540"/>
            <a:ext cx="2942799" cy="46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5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60555" y="942126"/>
            <a:ext cx="2851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err="1" smtClean="0">
                <a:effectLst/>
              </a:rPr>
              <a:t>Сергій</a:t>
            </a:r>
            <a:r>
              <a:rPr lang="ru-RU" b="1" i="0" dirty="0" smtClean="0">
                <a:effectLst/>
              </a:rPr>
              <a:t> </a:t>
            </a:r>
            <a:r>
              <a:rPr lang="ru-RU" b="1" i="0" dirty="0" err="1" smtClean="0">
                <a:effectLst/>
              </a:rPr>
              <a:t>Олександрович</a:t>
            </a:r>
            <a:r>
              <a:rPr lang="ru-RU" b="1" i="0" dirty="0" smtClean="0">
                <a:effectLst/>
              </a:rPr>
              <a:t> </a:t>
            </a:r>
            <a:r>
              <a:rPr lang="ru-RU" b="1" i="0" dirty="0" err="1" smtClean="0">
                <a:effectLst/>
              </a:rPr>
              <a:t>Єфремов</a:t>
            </a:r>
            <a:endParaRPr lang="ru-RU" b="1" i="0" dirty="0" smtClean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8482" y="942126"/>
            <a:ext cx="3096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0" dirty="0" smtClean="0">
                <a:effectLst/>
              </a:rPr>
              <a:t>Винниченко Володимир Кирилович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535" y="1949809"/>
            <a:ext cx="3144009" cy="4257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12" y="1879848"/>
            <a:ext cx="2875397" cy="43274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17542" y="57554"/>
            <a:ext cx="4278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/>
              <a:t>Заступники голови УЦР</a:t>
            </a:r>
            <a:endParaRPr lang="uk-UA" sz="28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113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982" y="99352"/>
            <a:ext cx="10460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Основні</a:t>
            </a:r>
            <a:r>
              <a:rPr lang="ru-RU" sz="2400" b="1" dirty="0"/>
              <a:t> </a:t>
            </a:r>
            <a:r>
              <a:rPr lang="ru-RU" sz="2400" b="1" dirty="0" err="1"/>
              <a:t>положення</a:t>
            </a:r>
            <a:r>
              <a:rPr lang="ru-RU" sz="2400" b="1" dirty="0"/>
              <a:t> І </a:t>
            </a:r>
            <a:r>
              <a:rPr lang="ru-RU" sz="2400" b="1" dirty="0" err="1"/>
              <a:t>Універсалу</a:t>
            </a:r>
            <a:r>
              <a:rPr lang="ru-RU" sz="2400" b="1" dirty="0" smtClean="0"/>
              <a:t>:</a:t>
            </a:r>
          </a:p>
        </p:txBody>
      </p:sp>
      <p:pic>
        <p:nvPicPr>
          <p:cNvPr id="3074" name="Picture 2" descr="https://upload.wikimedia.org/wikipedia/commons/thumb/3/38/1st_Universal.jpg/240px-1st_Univers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4" y="840993"/>
            <a:ext cx="3085465" cy="37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528" y="33018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1. «</a:t>
            </a:r>
            <a:r>
              <a:rPr lang="ru-RU" dirty="0" err="1" smtClean="0"/>
              <a:t>Однині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будемо</a:t>
            </a:r>
            <a:r>
              <a:rPr lang="ru-RU" dirty="0" smtClean="0"/>
              <a:t> </a:t>
            </a:r>
            <a:r>
              <a:rPr lang="ru-RU" dirty="0" err="1" smtClean="0"/>
              <a:t>творити</a:t>
            </a:r>
            <a:r>
              <a:rPr lang="ru-RU" dirty="0" smtClean="0"/>
              <a:t> наше </a:t>
            </a:r>
            <a:r>
              <a:rPr lang="ru-RU" dirty="0" err="1" smtClean="0"/>
              <a:t>життя</a:t>
            </a:r>
            <a:r>
              <a:rPr lang="ru-RU" dirty="0" smtClean="0"/>
              <a:t>». </a:t>
            </a:r>
            <a:r>
              <a:rPr lang="ru-RU" dirty="0" err="1" smtClean="0"/>
              <a:t>Розбудова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«не </a:t>
            </a:r>
            <a:r>
              <a:rPr lang="ru-RU" dirty="0" err="1" smtClean="0"/>
              <a:t>одділяючись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Найвищим</a:t>
            </a:r>
            <a:r>
              <a:rPr lang="ru-RU" dirty="0" smtClean="0"/>
              <a:t> </a:t>
            </a:r>
            <a:r>
              <a:rPr lang="ru-RU" dirty="0" err="1" smtClean="0"/>
              <a:t>державним</a:t>
            </a:r>
            <a:r>
              <a:rPr lang="ru-RU" dirty="0" smtClean="0"/>
              <a:t> органом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проголошувалась</a:t>
            </a:r>
            <a:r>
              <a:rPr lang="ru-RU" dirty="0" smtClean="0"/>
              <a:t> УЦР.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Заклик</a:t>
            </a:r>
            <a:r>
              <a:rPr lang="ru-RU" dirty="0" smtClean="0"/>
              <a:t> до </a:t>
            </a:r>
            <a:r>
              <a:rPr lang="ru-RU" dirty="0" err="1" smtClean="0"/>
              <a:t>переобрання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 smtClean="0"/>
              <a:t>адміністрації</a:t>
            </a:r>
            <a:r>
              <a:rPr lang="ru-RU" dirty="0" smtClean="0"/>
              <a:t>, </a:t>
            </a:r>
            <a:r>
              <a:rPr lang="ru-RU" dirty="0" err="1" smtClean="0"/>
              <a:t>заміна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</a:t>
            </a:r>
            <a:r>
              <a:rPr lang="ru-RU" dirty="0" err="1" smtClean="0"/>
              <a:t>представників</a:t>
            </a:r>
            <a:r>
              <a:rPr lang="ru-RU" dirty="0" smtClean="0"/>
              <a:t>, </a:t>
            </a:r>
            <a:r>
              <a:rPr lang="ru-RU" dirty="0" err="1" smtClean="0"/>
              <a:t>прихильних</a:t>
            </a:r>
            <a:r>
              <a:rPr lang="ru-RU" dirty="0" smtClean="0"/>
              <a:t> до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Запрошення</a:t>
            </a:r>
            <a:r>
              <a:rPr lang="ru-RU" dirty="0" smtClean="0"/>
              <a:t> до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меншин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Скликання</a:t>
            </a:r>
            <a:r>
              <a:rPr lang="ru-RU" dirty="0" smtClean="0"/>
              <a:t> </a:t>
            </a:r>
            <a:r>
              <a:rPr lang="ru-RU" dirty="0" err="1" smtClean="0"/>
              <a:t>Всеукраїнських</a:t>
            </a:r>
            <a:r>
              <a:rPr lang="ru-RU" dirty="0" smtClean="0"/>
              <a:t>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Всеукраїнські</a:t>
            </a:r>
            <a:r>
              <a:rPr lang="ru-RU" dirty="0" smtClean="0"/>
              <a:t> </a:t>
            </a:r>
            <a:r>
              <a:rPr lang="ru-RU" dirty="0" err="1" smtClean="0"/>
              <a:t>установчі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право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7.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особливого </a:t>
            </a:r>
            <a:r>
              <a:rPr lang="ru-RU" dirty="0" err="1" smtClean="0"/>
              <a:t>податку</a:t>
            </a:r>
            <a:r>
              <a:rPr lang="ru-RU" dirty="0" smtClean="0"/>
              <a:t> на </a:t>
            </a:r>
            <a:r>
              <a:rPr lang="ru-RU" dirty="0" err="1" smtClean="0"/>
              <a:t>власну</a:t>
            </a:r>
            <a:r>
              <a:rPr lang="ru-RU" dirty="0" smtClean="0"/>
              <a:t> справу.</a:t>
            </a:r>
          </a:p>
          <a:p>
            <a:r>
              <a:rPr lang="ru-RU" dirty="0" smtClean="0"/>
              <a:t>8.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закону про </a:t>
            </a:r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 smtClean="0"/>
              <a:t>поміщицьких</a:t>
            </a:r>
            <a:r>
              <a:rPr lang="ru-RU" dirty="0" smtClean="0"/>
              <a:t> земель.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18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673" y="1731625"/>
            <a:ext cx="991985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Зміст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1. Центральна Рада повинна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поповнитися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представниками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інших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народів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що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проживають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в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Україні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2.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Поповнена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Центральна Рада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утворює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Генеральний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Секретаріат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склад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якого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затверджує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Тимчасовий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уряд;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3. Центральна Рада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починає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розробку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закону про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автономне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обладнання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України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який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повинен бути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затверджений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Всеросійськими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Установчими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Зборами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До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утвердження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даного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закону, УЦР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зобов'язується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не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здійснювати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автономію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України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4.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Формування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українського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війська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здійснюється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під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контролем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Тимчасового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уряду.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0297" y="265606"/>
            <a:ext cx="793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cs typeface="Arial" panose="020B0604020202020204" pitchFamily="34" charset="0"/>
              </a:rPr>
              <a:t>3 (16) </a:t>
            </a:r>
            <a:r>
              <a:rPr lang="ru-RU" altLang="ru-RU" sz="2400" b="1" dirty="0" err="1">
                <a:cs typeface="Arial" panose="020B0604020202020204" pitchFamily="34" charset="0"/>
              </a:rPr>
              <a:t>липня</a:t>
            </a:r>
            <a:r>
              <a:rPr lang="ru-RU" altLang="ru-RU" sz="2400" b="1" dirty="0">
                <a:cs typeface="Arial" panose="020B0604020202020204" pitchFamily="34" charset="0"/>
              </a:rPr>
              <a:t> 1917 — УЦР </a:t>
            </a:r>
            <a:r>
              <a:rPr lang="ru-RU" altLang="ru-RU" sz="2400" b="1" dirty="0" err="1">
                <a:cs typeface="Arial" panose="020B0604020202020204" pitchFamily="34" charset="0"/>
              </a:rPr>
              <a:t>прийняла</a:t>
            </a:r>
            <a:r>
              <a:rPr lang="ru-RU" altLang="ru-RU" sz="2400" b="1" dirty="0"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cs typeface="Arial" panose="020B0604020202020204" pitchFamily="34" charset="0"/>
              </a:rPr>
              <a:t>свій</a:t>
            </a:r>
            <a:r>
              <a:rPr lang="ru-RU" altLang="ru-RU" sz="2400" b="1" dirty="0">
                <a:cs typeface="Arial" panose="020B0604020202020204" pitchFamily="34" charset="0"/>
              </a:rPr>
              <a:t> II </a:t>
            </a:r>
            <a:r>
              <a:rPr lang="ru-RU" altLang="ru-RU" sz="2400" b="1" dirty="0" err="1" smtClean="0">
                <a:cs typeface="Arial" panose="020B0604020202020204" pitchFamily="34" charset="0"/>
              </a:rPr>
              <a:t>Універсал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1532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793" y="304801"/>
            <a:ext cx="6984230" cy="518238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більшовиками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в </a:t>
            </a:r>
            <a:r>
              <a:rPr lang="ru-RU" dirty="0" err="1"/>
              <a:t>Росії</a:t>
            </a:r>
            <a:r>
              <a:rPr lang="ru-RU" dirty="0"/>
              <a:t> УЦР проголосила 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Народну</a:t>
            </a:r>
            <a:r>
              <a:rPr lang="ru-RU" dirty="0"/>
              <a:t> </a:t>
            </a:r>
            <a:r>
              <a:rPr lang="ru-RU" dirty="0" err="1" smtClean="0"/>
              <a:t>Республіку</a:t>
            </a:r>
            <a:r>
              <a:rPr lang="ru-RU" dirty="0"/>
              <a:t> з </a:t>
            </a:r>
            <a:r>
              <a:rPr lang="ru-RU" dirty="0" err="1"/>
              <a:t>визначеною</a:t>
            </a:r>
            <a:r>
              <a:rPr lang="ru-RU" dirty="0"/>
              <a:t> </a:t>
            </a:r>
            <a:r>
              <a:rPr lang="ru-RU" dirty="0" err="1"/>
              <a:t>територією</a:t>
            </a:r>
            <a:r>
              <a:rPr lang="ru-RU" dirty="0"/>
              <a:t> у </a:t>
            </a:r>
            <a:r>
              <a:rPr lang="ru-RU" dirty="0" err="1"/>
              <a:t>федеративних</a:t>
            </a:r>
            <a:r>
              <a:rPr lang="ru-RU" dirty="0"/>
              <a:t> </a:t>
            </a:r>
            <a:r>
              <a:rPr lang="ru-RU" dirty="0" err="1"/>
              <a:t>зв'язках</a:t>
            </a:r>
            <a:r>
              <a:rPr lang="ru-RU" dirty="0"/>
              <a:t> з </a:t>
            </a:r>
            <a:r>
              <a:rPr lang="ru-RU" dirty="0" err="1"/>
              <a:t>Росією</a:t>
            </a:r>
            <a:r>
              <a:rPr lang="ru-RU" dirty="0"/>
              <a:t> (</a:t>
            </a:r>
            <a:r>
              <a:rPr lang="en-US" dirty="0"/>
              <a:t>III </a:t>
            </a:r>
            <a:r>
              <a:rPr lang="ru-RU" dirty="0" err="1"/>
              <a:t>Універсал</a:t>
            </a:r>
            <a:r>
              <a:rPr lang="ru-RU" dirty="0"/>
              <a:t> — </a:t>
            </a:r>
            <a:r>
              <a:rPr lang="ru-RU" dirty="0" smtClean="0"/>
              <a:t>20 листопада</a:t>
            </a:r>
            <a:r>
              <a:rPr lang="ru-RU" dirty="0"/>
              <a:t> 1917 р.). </a:t>
            </a:r>
            <a:r>
              <a:rPr lang="ru-RU" dirty="0" err="1"/>
              <a:t>Одночасно</a:t>
            </a:r>
            <a:r>
              <a:rPr lang="ru-RU" dirty="0"/>
              <a:t> УЦР затвердила закон про </a:t>
            </a:r>
            <a:r>
              <a:rPr lang="ru-RU" dirty="0" err="1"/>
              <a:t>вибори</a:t>
            </a:r>
            <a:r>
              <a:rPr lang="ru-RU" dirty="0"/>
              <a:t> до </a:t>
            </a:r>
            <a:r>
              <a:rPr lang="ru-RU" dirty="0" err="1"/>
              <a:t>Установчих</a:t>
            </a:r>
            <a:r>
              <a:rPr lang="ru-RU" dirty="0"/>
              <a:t> </a:t>
            </a:r>
            <a:r>
              <a:rPr lang="ru-RU" dirty="0" err="1"/>
              <a:t>Зборів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ряд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. УЦР мала за собою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як </a:t>
            </a:r>
            <a:r>
              <a:rPr lang="ru-RU" dirty="0" err="1"/>
              <a:t>це</a:t>
            </a:r>
            <a:r>
              <a:rPr lang="ru-RU" dirty="0"/>
              <a:t> показали </a:t>
            </a:r>
            <a:r>
              <a:rPr lang="ru-RU" dirty="0" err="1"/>
              <a:t>вибори</a:t>
            </a:r>
            <a:r>
              <a:rPr lang="ru-RU" dirty="0"/>
              <a:t> до </a:t>
            </a:r>
            <a:r>
              <a:rPr lang="ru-RU" dirty="0" err="1"/>
              <a:t>Всеросійських</a:t>
            </a:r>
            <a:r>
              <a:rPr lang="ru-RU" dirty="0"/>
              <a:t> </a:t>
            </a:r>
            <a:r>
              <a:rPr lang="ru-RU" dirty="0" err="1"/>
              <a:t>Установчих</a:t>
            </a:r>
            <a:r>
              <a:rPr lang="ru-RU" dirty="0"/>
              <a:t> </a:t>
            </a:r>
            <a:r>
              <a:rPr lang="ru-RU" dirty="0" err="1"/>
              <a:t>Зборів</a:t>
            </a:r>
            <a:r>
              <a:rPr lang="ru-RU" dirty="0"/>
              <a:t> 25 </a:t>
            </a:r>
            <a:r>
              <a:rPr lang="ru-RU" dirty="0" smtClean="0"/>
              <a:t>листопада</a:t>
            </a:r>
            <a:r>
              <a:rPr lang="ru-RU" dirty="0"/>
              <a:t> </a:t>
            </a:r>
            <a:r>
              <a:rPr lang="ru-RU" dirty="0" smtClean="0"/>
              <a:t>1917</a:t>
            </a:r>
            <a:r>
              <a:rPr lang="ru-RU" dirty="0"/>
              <a:t> (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здобули</a:t>
            </a:r>
            <a:r>
              <a:rPr lang="ru-RU" dirty="0"/>
              <a:t> 75 % </a:t>
            </a:r>
            <a:r>
              <a:rPr lang="ru-RU" dirty="0" err="1"/>
              <a:t>голосів</a:t>
            </a:r>
            <a:r>
              <a:rPr lang="ru-RU" dirty="0"/>
              <a:t>, </a:t>
            </a:r>
            <a:r>
              <a:rPr lang="ru-RU" dirty="0" err="1"/>
              <a:t>більшовики</a:t>
            </a:r>
            <a:r>
              <a:rPr lang="ru-RU" dirty="0"/>
              <a:t> — </a:t>
            </a:r>
            <a:r>
              <a:rPr lang="ru-RU" dirty="0" err="1"/>
              <a:t>тільки</a:t>
            </a:r>
            <a:r>
              <a:rPr lang="ru-RU" dirty="0"/>
              <a:t> 11 %).</a:t>
            </a:r>
          </a:p>
          <a:p>
            <a:r>
              <a:rPr lang="ru-RU" dirty="0" err="1"/>
              <a:t>Вже</a:t>
            </a:r>
            <a:r>
              <a:rPr lang="ru-RU" dirty="0"/>
              <a:t> з </a:t>
            </a:r>
            <a:r>
              <a:rPr lang="ru-RU" dirty="0" err="1"/>
              <a:t>кінця</a:t>
            </a:r>
            <a:r>
              <a:rPr lang="ru-RU" dirty="0"/>
              <a:t> листопада </a:t>
            </a:r>
            <a:r>
              <a:rPr lang="ru-RU" dirty="0" smtClean="0"/>
              <a:t>1917</a:t>
            </a:r>
            <a:r>
              <a:rPr lang="ru-RU" dirty="0"/>
              <a:t> </a:t>
            </a:r>
            <a:r>
              <a:rPr lang="ru-RU" dirty="0" err="1"/>
              <a:t>більшовики</a:t>
            </a:r>
            <a:r>
              <a:rPr lang="ru-RU" dirty="0"/>
              <a:t> </a:t>
            </a:r>
            <a:r>
              <a:rPr lang="ru-RU" dirty="0" err="1"/>
              <a:t>готували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невдалого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більшовицький</a:t>
            </a:r>
            <a:r>
              <a:rPr lang="ru-RU" dirty="0"/>
              <a:t> уряд </a:t>
            </a:r>
            <a:r>
              <a:rPr lang="ru-RU" dirty="0" err="1"/>
              <a:t>Росії</a:t>
            </a:r>
            <a:r>
              <a:rPr lang="ru-RU" dirty="0"/>
              <a:t> </a:t>
            </a:r>
            <a:r>
              <a:rPr lang="ru-RU" dirty="0" smtClean="0"/>
              <a:t>17 </a:t>
            </a:r>
            <a:r>
              <a:rPr lang="ru-RU" dirty="0" err="1" smtClean="0"/>
              <a:t>грудня</a:t>
            </a:r>
            <a:r>
              <a:rPr lang="ru-RU" dirty="0"/>
              <a:t> 1917 </a:t>
            </a:r>
            <a:r>
              <a:rPr lang="ru-RU" dirty="0" err="1"/>
              <a:t>вислав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ультиматум, </a:t>
            </a:r>
            <a:r>
              <a:rPr lang="ru-RU" dirty="0" err="1"/>
              <a:t>який</a:t>
            </a:r>
            <a:r>
              <a:rPr lang="ru-RU" dirty="0"/>
              <a:t> УЦР </a:t>
            </a:r>
            <a:r>
              <a:rPr lang="ru-RU" dirty="0" err="1"/>
              <a:t>відкинула</a:t>
            </a:r>
            <a:r>
              <a:rPr lang="ru-RU" dirty="0"/>
              <a:t>, і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більшовицька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почала </a:t>
            </a:r>
            <a:r>
              <a:rPr lang="ru-RU" dirty="0" err="1"/>
              <a:t>наступ</a:t>
            </a:r>
            <a:r>
              <a:rPr lang="ru-RU" dirty="0"/>
              <a:t> на </a:t>
            </a:r>
            <a:r>
              <a:rPr lang="ru-RU" dirty="0" err="1"/>
              <a:t>Україну</a:t>
            </a:r>
            <a:r>
              <a:rPr lang="ru-RU" dirty="0"/>
              <a:t>. </a:t>
            </a:r>
            <a:r>
              <a:rPr lang="ru-RU" dirty="0" err="1"/>
              <a:t>Скликаний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 17 </a:t>
            </a:r>
            <a:r>
              <a:rPr lang="ru-RU" dirty="0" err="1"/>
              <a:t>грудня</a:t>
            </a:r>
            <a:r>
              <a:rPr lang="ru-RU" dirty="0"/>
              <a:t> 1917 </a:t>
            </a:r>
            <a:r>
              <a:rPr lang="ru-RU" dirty="0" err="1"/>
              <a:t>З'їзд</a:t>
            </a:r>
            <a:r>
              <a:rPr lang="ru-RU" dirty="0"/>
              <a:t> Рад </a:t>
            </a:r>
            <a:r>
              <a:rPr lang="ru-RU" dirty="0" err="1"/>
              <a:t>Селянських</a:t>
            </a:r>
            <a:r>
              <a:rPr lang="ru-RU" dirty="0"/>
              <a:t>, </a:t>
            </a:r>
            <a:r>
              <a:rPr lang="ru-RU" dirty="0" err="1"/>
              <a:t>Солдатських</a:t>
            </a:r>
            <a:r>
              <a:rPr lang="ru-RU" dirty="0"/>
              <a:t> і </a:t>
            </a:r>
            <a:r>
              <a:rPr lang="ru-RU" dirty="0" err="1"/>
              <a:t>Робітничих</a:t>
            </a:r>
            <a:r>
              <a:rPr lang="ru-RU" dirty="0"/>
              <a:t> </a:t>
            </a:r>
            <a:r>
              <a:rPr lang="ru-RU" dirty="0" err="1"/>
              <a:t>Депутатів</a:t>
            </a:r>
            <a:r>
              <a:rPr lang="ru-RU" dirty="0"/>
              <a:t> </a:t>
            </a:r>
            <a:r>
              <a:rPr lang="ru-RU" dirty="0" err="1"/>
              <a:t>висловив</a:t>
            </a:r>
            <a:r>
              <a:rPr lang="ru-RU" dirty="0"/>
              <a:t> «</a:t>
            </a:r>
            <a:r>
              <a:rPr lang="ru-RU" dirty="0" err="1"/>
              <a:t>цілковите</a:t>
            </a:r>
            <a:r>
              <a:rPr lang="ru-RU" dirty="0"/>
              <a:t> </a:t>
            </a:r>
            <a:r>
              <a:rPr lang="ru-RU" dirty="0" err="1"/>
              <a:t>довір'я</a:t>
            </a:r>
            <a:r>
              <a:rPr lang="ru-RU" dirty="0"/>
              <a:t> і свою </a:t>
            </a:r>
            <a:r>
              <a:rPr lang="ru-RU" dirty="0" err="1"/>
              <a:t>рішучу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УЦР». </a:t>
            </a:r>
            <a:r>
              <a:rPr lang="ru-RU" dirty="0" err="1"/>
              <a:t>Більшовицькі</a:t>
            </a:r>
            <a:r>
              <a:rPr lang="ru-RU" dirty="0"/>
              <a:t> </a:t>
            </a:r>
            <a:r>
              <a:rPr lang="ru-RU" dirty="0" err="1"/>
              <a:t>депутати</a:t>
            </a:r>
            <a:r>
              <a:rPr lang="ru-RU" dirty="0"/>
              <a:t> </a:t>
            </a:r>
            <a:r>
              <a:rPr lang="ru-RU" dirty="0" err="1"/>
              <a:t>переїхали</a:t>
            </a:r>
            <a:r>
              <a:rPr lang="ru-RU" dirty="0"/>
              <a:t> до </a:t>
            </a:r>
            <a:r>
              <a:rPr lang="ru-RU" dirty="0" err="1"/>
              <a:t>Харкова</a:t>
            </a:r>
            <a:r>
              <a:rPr lang="ru-RU" dirty="0"/>
              <a:t>, де 25 </a:t>
            </a:r>
            <a:r>
              <a:rPr lang="ru-RU" dirty="0" err="1"/>
              <a:t>грудня</a:t>
            </a:r>
            <a:r>
              <a:rPr lang="ru-RU" dirty="0"/>
              <a:t> 1917 створили </a:t>
            </a:r>
            <a:r>
              <a:rPr lang="ru-RU" dirty="0" err="1"/>
              <a:t>конкуренційний</a:t>
            </a:r>
            <a:r>
              <a:rPr lang="ru-RU" dirty="0"/>
              <a:t> до УЦР і Генерального </a:t>
            </a:r>
            <a:r>
              <a:rPr lang="ru-RU" dirty="0" err="1"/>
              <a:t>Секретаріату</a:t>
            </a:r>
            <a:r>
              <a:rPr lang="ru-RU" dirty="0"/>
              <a:t>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Секретаріат</a:t>
            </a:r>
            <a:r>
              <a:rPr lang="ru-RU" dirty="0"/>
              <a:t> УНР. </a:t>
            </a:r>
            <a:r>
              <a:rPr lang="ru-RU" dirty="0" err="1"/>
              <a:t>Одночасно</a:t>
            </a:r>
            <a:r>
              <a:rPr lang="ru-RU" dirty="0"/>
              <a:t> УЦР </a:t>
            </a:r>
            <a:r>
              <a:rPr lang="ru-RU" dirty="0" err="1"/>
              <a:t>вислала</a:t>
            </a:r>
            <a:r>
              <a:rPr lang="ru-RU" dirty="0"/>
              <a:t> </a:t>
            </a:r>
            <a:r>
              <a:rPr lang="ru-RU" dirty="0" err="1"/>
              <a:t>делегацію</a:t>
            </a:r>
            <a:r>
              <a:rPr lang="ru-RU" dirty="0"/>
              <a:t> на </a:t>
            </a:r>
            <a:r>
              <a:rPr lang="ru-RU" dirty="0" err="1"/>
              <a:t>мирову</a:t>
            </a:r>
            <a:r>
              <a:rPr lang="ru-RU" dirty="0"/>
              <a:t> </a:t>
            </a:r>
            <a:r>
              <a:rPr lang="ru-RU" dirty="0" err="1"/>
              <a:t>конференцію</a:t>
            </a:r>
            <a:r>
              <a:rPr lang="ru-RU" dirty="0"/>
              <a:t> з </a:t>
            </a:r>
            <a:r>
              <a:rPr lang="ru-RU" dirty="0" err="1"/>
              <a:t>Центральними</a:t>
            </a:r>
            <a:r>
              <a:rPr lang="ru-RU" dirty="0"/>
              <a:t> Державами у </a:t>
            </a:r>
            <a:r>
              <a:rPr lang="ru-RU" dirty="0" err="1"/>
              <a:t>Бересті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87" y="2157803"/>
            <a:ext cx="20955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7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is.img.pravda.com/images/doc/f/6/f6b3a98-4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1" y="138546"/>
            <a:ext cx="4194753" cy="59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9357" y="138546"/>
            <a:ext cx="5051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Arial" panose="020B0604020202020204" pitchFamily="34" charset="0"/>
              </a:rPr>
              <a:t>У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розпалі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боротьби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проти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більшовиків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та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змагань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на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мирових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переговорах УЦР проголосила IV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Універсалом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22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січня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1918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р.,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затверджений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24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січня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1918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Малою Радою)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УНР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стає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самостійною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і суверенною державою, а 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Генеральний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Секретаріат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перейменувала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на 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Раду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Народних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Міністрів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Після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цього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УЦР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ухвалила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ряд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законів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25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січня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— про 8-годинний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робочий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день;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31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січня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— про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земельну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реформу;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1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березня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— про 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державний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 герб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Української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Народної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Республіки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</a:rPr>
              <a:t>2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березня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— про 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грошову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 систему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під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час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перебування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у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Житомирі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й Сарнах на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Волині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2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березня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—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громадянство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в УНР та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територіально-адміністративний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поділ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Найважливішим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законодавчим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актом УЦР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було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схвалення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конституції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УНР 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29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квітня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1918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, яка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стверджувала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республіканську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форму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держави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з парламентарно-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демократичним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режимом. 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Законодавча</a:t>
            </a:r>
            <a:r>
              <a:rPr lang="ru-RU" sz="16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u="none" strike="noStrike" dirty="0" err="1" smtClean="0">
                <a:effectLst/>
                <a:latin typeface="Arial" panose="020B0604020202020204" pitchFamily="34" charset="0"/>
              </a:rPr>
              <a:t>влада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 в УНР мала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перевагу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над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виконавчою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Головним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законодавчим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органом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стверджувались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Всенародні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Збори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які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обирали Голову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Всенародних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Зборів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sz="16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1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259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Linux Libertine</vt:lpstr>
      <vt:lpstr>Trebuchet MS</vt:lpstr>
      <vt:lpstr>Wingdings 3</vt:lpstr>
      <vt:lpstr>Аспект</vt:lpstr>
      <vt:lpstr>Українська Центральна 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перегляд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Центральна Рада</dc:title>
  <dc:creator>Пользователь Windows</dc:creator>
  <cp:lastModifiedBy>Пользователь Windows</cp:lastModifiedBy>
  <cp:revision>8</cp:revision>
  <dcterms:created xsi:type="dcterms:W3CDTF">2017-03-16T09:24:24Z</dcterms:created>
  <dcterms:modified xsi:type="dcterms:W3CDTF">2017-03-16T10:29:27Z</dcterms:modified>
</cp:coreProperties>
</file>