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3" r:id="rId2"/>
    <p:sldMasterId id="2147483657" r:id="rId3"/>
  </p:sldMasterIdLst>
  <p:sldIdLst>
    <p:sldId id="256" r:id="rId4"/>
    <p:sldId id="293" r:id="rId5"/>
    <p:sldId id="259" r:id="rId6"/>
    <p:sldId id="261" r:id="rId7"/>
    <p:sldId id="299" r:id="rId8"/>
    <p:sldId id="278" r:id="rId9"/>
    <p:sldId id="295" r:id="rId10"/>
    <p:sldId id="279" r:id="rId11"/>
    <p:sldId id="294" r:id="rId12"/>
    <p:sldId id="297" r:id="rId13"/>
    <p:sldId id="285" r:id="rId14"/>
    <p:sldId id="300" r:id="rId15"/>
    <p:sldId id="286" r:id="rId16"/>
    <p:sldId id="301" r:id="rId17"/>
  </p:sldIdLst>
  <p:sldSz cx="9144000" cy="6858000" type="screen4x3"/>
  <p:notesSz cx="6888163" cy="100203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0339" autoAdjust="0"/>
  </p:normalViewPr>
  <p:slideViewPr>
    <p:cSldViewPr>
      <p:cViewPr varScale="1">
        <p:scale>
          <a:sx n="71" d="100"/>
          <a:sy n="71" d="100"/>
        </p:scale>
        <p:origin x="-11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3038" y="2971800"/>
            <a:ext cx="7313612" cy="9906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4191000"/>
            <a:ext cx="7313612" cy="14478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B2FF53F-5A37-4A4C-935A-033B4A0DCDF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51FA0B-5101-4007-81FC-6D2D10D9D9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34200" y="274638"/>
            <a:ext cx="1827213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447800" y="274638"/>
            <a:ext cx="53340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0730E-0119-4F22-90A9-86B2C1A5EA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Нажмите кнопку, чтобы изменить стиль основного заголовка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Нажмите кнопку, чтобы изменить стиль основного подзаголовка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BE4C185-F3A8-43F6-B580-3B5A915BD1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FD3DCE-2CA5-400B-9D71-3E150EF4043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C751D-3859-4AFE-988B-E4E605EA93A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0A936-B7B6-4317-9CAF-97EEE01ECFD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EE7394-66F3-4276-A827-DF9F1566E4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89E078-97A7-4E57-B2F1-45EDAAB707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798268-0822-4485-8BB4-84625ACD88F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998E2-4B1B-4058-A648-6852A5792C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A61F30-4EFB-42E9-A08E-C8EFBEFCC34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CFA50-E449-473C-9BE8-62D03CECE1F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C22143-BEFA-42F2-B9DE-6A147B60E4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650D18-DA54-451C-892F-B2554F7A22E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27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427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5427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5427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5427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5427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5428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5428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5428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5428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5428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5428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5428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5428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54288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4289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4290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FBAE843-AD19-4C0A-A43C-160950FB871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429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429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42463F-7272-4F29-805B-EC5C7FC4448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FF0C3BC-4578-46E0-AEC7-C45AB0C0C15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6C3058-20F5-4C88-8928-95B48EA629D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3031EB-FC82-4F83-AB06-65621A6A6438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AF3636-D14A-4521-A0B8-DDF99D4C1BC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C1A83B-A592-4BD9-998B-1E35B8A0413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22E289-383A-4E7D-B750-AAC4A5A8341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F69C90C-E450-4A50-AD92-FAF02C8FB218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CE357BB-6233-4A40-AA30-55596DCE1BA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C14DF9B-9A83-4C03-9FDE-75A0B1459F0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7FA6FF-D922-4F6B-88EA-7F23630E4EF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47800" y="1600200"/>
            <a:ext cx="35798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80013" y="1600200"/>
            <a:ext cx="358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8682F1-20EE-458D-83CC-9DBDC68E294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8F5194-6F11-42DC-85B8-4CB2A7F8393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4408EA-6813-47D8-81CB-EAED3B896D0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89A9FD-A572-4DF2-9884-A5165FE0412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44606-2611-43A8-99B8-3BC870E4ABF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77651-B08A-4C6B-A5AD-BE4E8792AE3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274638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600200"/>
            <a:ext cx="731361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3038" y="6524625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524625"/>
            <a:ext cx="2895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524625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DACE19D-E54A-4FD2-B104-54A70D277173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Нажмите кнопку, чтобы изменить стиль основного заголовка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Нажмите кнопку, чтобы изменить стили основного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72259EC1-6207-4A51-B1B4-27CD9EC1BE5A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58C4076D-4298-474A-AA38-A7E5994264A1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5325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5325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53254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53255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hlink"/>
                </a:solidFill>
              </a:endParaRPr>
            </a:p>
          </p:txBody>
        </p:sp>
        <p:sp>
          <p:nvSpPr>
            <p:cNvPr id="53256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hlink"/>
                </a:solidFill>
              </a:endParaRPr>
            </a:p>
          </p:txBody>
        </p:sp>
        <p:sp>
          <p:nvSpPr>
            <p:cNvPr id="53257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accent2"/>
                </a:solidFill>
              </a:endParaRPr>
            </a:p>
          </p:txBody>
        </p:sp>
        <p:sp>
          <p:nvSpPr>
            <p:cNvPr id="53258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hlink"/>
                </a:solidFill>
              </a:endParaRPr>
            </a:p>
          </p:txBody>
        </p:sp>
        <p:sp>
          <p:nvSpPr>
            <p:cNvPr id="53259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53260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accent2"/>
                </a:solidFill>
              </a:endParaRPr>
            </a:p>
          </p:txBody>
        </p:sp>
        <p:sp>
          <p:nvSpPr>
            <p:cNvPr id="53261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5326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326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326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68538" y="4508500"/>
            <a:ext cx="6400800" cy="1752600"/>
          </a:xfrm>
        </p:spPr>
        <p:txBody>
          <a:bodyPr/>
          <a:lstStyle/>
          <a:p>
            <a:r>
              <a:rPr lang="ru-RU"/>
              <a:t> 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236788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2195513" y="1341438"/>
            <a:ext cx="6264275" cy="183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ru-RU" sz="2800" b="1">
                <a:solidFill>
                  <a:srgbClr val="990000"/>
                </a:solidFill>
              </a:rPr>
              <a:t>ТЕМА УРОКУ:</a:t>
            </a:r>
            <a:r>
              <a:rPr lang="ru-RU" sz="2800" b="1">
                <a:solidFill>
                  <a:srgbClr val="FFFFFF"/>
                </a:solidFill>
              </a:rPr>
              <a:t/>
            </a:r>
            <a:br>
              <a:rPr lang="ru-RU" sz="2800" b="1">
                <a:solidFill>
                  <a:srgbClr val="FFFFFF"/>
                </a:solidFill>
              </a:rPr>
            </a:br>
            <a:r>
              <a:rPr lang="ru-RU" sz="1800" b="1">
                <a:solidFill>
                  <a:srgbClr val="FFFFFF"/>
                </a:solidFill>
              </a:rPr>
              <a:t/>
            </a:r>
            <a:br>
              <a:rPr lang="ru-RU" sz="1800" b="1">
                <a:solidFill>
                  <a:srgbClr val="FFFFFF"/>
                </a:solidFill>
              </a:rPr>
            </a:br>
            <a:r>
              <a:rPr lang="ru-RU" sz="1800" b="1">
                <a:solidFill>
                  <a:srgbClr val="FFFFFF"/>
                </a:solidFill>
              </a:rPr>
              <a:t/>
            </a:r>
            <a:br>
              <a:rPr lang="ru-RU" sz="1800" b="1">
                <a:solidFill>
                  <a:srgbClr val="FFFFFF"/>
                </a:solidFill>
              </a:rPr>
            </a:br>
            <a:r>
              <a:rPr lang="ru-RU" sz="1800" b="1">
                <a:solidFill>
                  <a:srgbClr val="FFFFFF"/>
                </a:solidFill>
              </a:rPr>
              <a:t/>
            </a:r>
            <a:br>
              <a:rPr lang="ru-RU" sz="1800" b="1">
                <a:solidFill>
                  <a:srgbClr val="FFFFFF"/>
                </a:solidFill>
              </a:rPr>
            </a:br>
            <a:r>
              <a:rPr lang="uk-UA" sz="3800" b="1" i="1" u="sng">
                <a:solidFill>
                  <a:srgbClr val="FFFFFF"/>
                </a:solidFill>
              </a:rPr>
              <a:t>Сульфатна кислота і сульфати. Якісна реакція на</a:t>
            </a:r>
            <a:br>
              <a:rPr lang="uk-UA" sz="3800" b="1" i="1" u="sng">
                <a:solidFill>
                  <a:srgbClr val="FFFFFF"/>
                </a:solidFill>
              </a:rPr>
            </a:br>
            <a:r>
              <a:rPr lang="uk-UA" sz="3800" b="1" i="1" u="sng">
                <a:solidFill>
                  <a:srgbClr val="FFFFFF"/>
                </a:solidFill>
              </a:rPr>
              <a:t>сульфат –йон.</a:t>
            </a:r>
            <a:endParaRPr lang="ru-RU" sz="3800" b="1" i="1" u="sng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692150"/>
            <a:ext cx="8362950" cy="5434013"/>
          </a:xfrm>
        </p:spPr>
        <p:txBody>
          <a:bodyPr/>
          <a:lstStyle/>
          <a:p>
            <a:r>
              <a:rPr lang="uk-UA" b="1" i="1">
                <a:solidFill>
                  <a:srgbClr val="990000"/>
                </a:solidFill>
              </a:rPr>
              <a:t>СОЛІ СУЛЬФАТНОЇ КИСЛОТИ - СУЛЬФАТИ</a:t>
            </a:r>
          </a:p>
          <a:p>
            <a:r>
              <a:rPr lang="en-US" b="1" i="1">
                <a:solidFill>
                  <a:srgbClr val="990000"/>
                </a:solidFill>
              </a:rPr>
              <a:t>Na</a:t>
            </a:r>
            <a:r>
              <a:rPr lang="ru-RU" sz="2400" b="1" i="1">
                <a:solidFill>
                  <a:srgbClr val="990000"/>
                </a:solidFill>
              </a:rPr>
              <a:t>2</a:t>
            </a:r>
            <a:r>
              <a:rPr lang="en-US" b="1" i="1">
                <a:solidFill>
                  <a:srgbClr val="990000"/>
                </a:solidFill>
              </a:rPr>
              <a:t>SO</a:t>
            </a:r>
            <a:r>
              <a:rPr lang="ru-RU" sz="2400" b="1" i="1">
                <a:solidFill>
                  <a:srgbClr val="990000"/>
                </a:solidFill>
              </a:rPr>
              <a:t>4</a:t>
            </a:r>
            <a:r>
              <a:rPr lang="ru-RU" sz="2400"/>
              <a:t> </a:t>
            </a:r>
            <a:r>
              <a:rPr lang="uk-UA" sz="2400"/>
              <a:t>— натрію сульфат застосовується у медицині, виробництві соди і скла.</a:t>
            </a:r>
            <a:endParaRPr lang="ru-RU" sz="2400"/>
          </a:p>
          <a:p>
            <a:r>
              <a:rPr lang="ru-RU" b="1" i="1">
                <a:solidFill>
                  <a:srgbClr val="990000"/>
                </a:solidFill>
              </a:rPr>
              <a:t>(</a:t>
            </a:r>
            <a:r>
              <a:rPr lang="en-US" b="1" i="1">
                <a:solidFill>
                  <a:srgbClr val="990000"/>
                </a:solidFill>
              </a:rPr>
              <a:t>NH</a:t>
            </a:r>
            <a:r>
              <a:rPr lang="ru-RU" sz="2400" b="1" i="1">
                <a:solidFill>
                  <a:srgbClr val="990000"/>
                </a:solidFill>
              </a:rPr>
              <a:t>4</a:t>
            </a:r>
            <a:r>
              <a:rPr lang="ru-RU" b="1" i="1">
                <a:solidFill>
                  <a:srgbClr val="990000"/>
                </a:solidFill>
              </a:rPr>
              <a:t>)</a:t>
            </a:r>
            <a:r>
              <a:rPr lang="ru-RU" sz="2400" b="1" i="1">
                <a:solidFill>
                  <a:srgbClr val="990000"/>
                </a:solidFill>
              </a:rPr>
              <a:t>2</a:t>
            </a:r>
            <a:r>
              <a:rPr lang="en-US" b="1" i="1">
                <a:solidFill>
                  <a:srgbClr val="990000"/>
                </a:solidFill>
              </a:rPr>
              <a:t>SO</a:t>
            </a:r>
            <a:r>
              <a:rPr lang="ru-RU" sz="2400" b="1" i="1">
                <a:solidFill>
                  <a:srgbClr val="990000"/>
                </a:solidFill>
              </a:rPr>
              <a:t>4</a:t>
            </a:r>
            <a:r>
              <a:rPr lang="ru-RU" sz="2400"/>
              <a:t> </a:t>
            </a:r>
            <a:r>
              <a:rPr lang="uk-UA" sz="2400"/>
              <a:t>—амонію сульфат, нітратне добриво.</a:t>
            </a:r>
            <a:endParaRPr lang="en-US" sz="2400"/>
          </a:p>
          <a:p>
            <a:r>
              <a:rPr lang="en-US" b="1" i="1">
                <a:solidFill>
                  <a:srgbClr val="990000"/>
                </a:solidFill>
              </a:rPr>
              <a:t>K</a:t>
            </a:r>
            <a:r>
              <a:rPr lang="ru-RU" sz="2400" b="1" i="1">
                <a:solidFill>
                  <a:srgbClr val="990000"/>
                </a:solidFill>
              </a:rPr>
              <a:t>2</a:t>
            </a:r>
            <a:r>
              <a:rPr lang="en-US" b="1" i="1">
                <a:solidFill>
                  <a:srgbClr val="990000"/>
                </a:solidFill>
              </a:rPr>
              <a:t>SO</a:t>
            </a:r>
            <a:r>
              <a:rPr lang="ru-RU" sz="2400" b="1" i="1">
                <a:solidFill>
                  <a:srgbClr val="990000"/>
                </a:solidFill>
              </a:rPr>
              <a:t>4</a:t>
            </a:r>
            <a:r>
              <a:rPr lang="ru-RU" sz="1800"/>
              <a:t> </a:t>
            </a:r>
            <a:r>
              <a:rPr lang="uk-UA" sz="2400"/>
              <a:t>—калію сульфат, калійне добриво.</a:t>
            </a:r>
            <a:endParaRPr lang="en-US" sz="2400"/>
          </a:p>
          <a:p>
            <a:r>
              <a:rPr lang="en-US" b="1" i="1">
                <a:solidFill>
                  <a:srgbClr val="990000"/>
                </a:solidFill>
              </a:rPr>
              <a:t>CaSO</a:t>
            </a:r>
            <a:r>
              <a:rPr lang="ru-RU" sz="2400" b="1" i="1">
                <a:solidFill>
                  <a:srgbClr val="990000"/>
                </a:solidFill>
              </a:rPr>
              <a:t>4</a:t>
            </a:r>
            <a:r>
              <a:rPr lang="ru-RU" sz="2400"/>
              <a:t> </a:t>
            </a:r>
            <a:r>
              <a:rPr lang="uk-UA" sz="2400"/>
              <a:t>—кальцію сульфат. В природі зустрічається у вигляді мінералу гіпсу </a:t>
            </a:r>
            <a:r>
              <a:rPr lang="en-US" sz="2400"/>
              <a:t>CaSO</a:t>
            </a:r>
            <a:r>
              <a:rPr lang="ru-RU" sz="1800"/>
              <a:t>4</a:t>
            </a:r>
            <a:r>
              <a:rPr lang="ru-RU" sz="2400"/>
              <a:t>-2</a:t>
            </a:r>
            <a:r>
              <a:rPr lang="en-US" sz="2400"/>
              <a:t>H</a:t>
            </a:r>
            <a:r>
              <a:rPr lang="ru-RU" sz="1800"/>
              <a:t>2</a:t>
            </a:r>
            <a:r>
              <a:rPr lang="en-US" sz="2400"/>
              <a:t>O</a:t>
            </a:r>
            <a:r>
              <a:rPr lang="ru-RU" sz="2400"/>
              <a:t>. </a:t>
            </a:r>
            <a:r>
              <a:rPr lang="uk-UA" sz="2400"/>
              <a:t>Гіпс має широке застосування у будівництві (штукатурка стін і стель), скульптурі, медицині (гіпсові пов'язки при переломах кісток).</a:t>
            </a:r>
            <a:endParaRPr lang="en-US" sz="2400"/>
          </a:p>
          <a:p>
            <a:r>
              <a:rPr lang="en-US" b="1" i="1">
                <a:solidFill>
                  <a:srgbClr val="990000"/>
                </a:solidFill>
              </a:rPr>
              <a:t>MgSO</a:t>
            </a:r>
            <a:r>
              <a:rPr lang="ru-RU" sz="2400" b="1" i="1">
                <a:solidFill>
                  <a:srgbClr val="990000"/>
                </a:solidFill>
              </a:rPr>
              <a:t>4</a:t>
            </a:r>
            <a:r>
              <a:rPr lang="ru-RU" sz="2400"/>
              <a:t> </a:t>
            </a:r>
            <a:r>
              <a:rPr lang="uk-UA" sz="2400"/>
              <a:t>—магнію сульфат. Міститься у морській воді, надаючи їй гіркого смаку.</a:t>
            </a:r>
            <a:r>
              <a:rPr lang="uk-UA"/>
              <a:t> 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371600"/>
          </a:xfrm>
        </p:spPr>
        <p:txBody>
          <a:bodyPr/>
          <a:lstStyle/>
          <a:p>
            <a:r>
              <a:rPr lang="uk-UA"/>
              <a:t>Закріпемо вивчене:</a:t>
            </a:r>
            <a:endParaRPr lang="ru-RU"/>
          </a:p>
        </p:txBody>
      </p:sp>
      <p:sp>
        <p:nvSpPr>
          <p:cNvPr id="34821" name="Rectangle 5"/>
          <p:cNvSpPr>
            <a:spLocks noGrp="1" noChangeArrowheads="1"/>
          </p:cNvSpPr>
          <p:nvPr>
            <p:ph idx="1"/>
          </p:nvPr>
        </p:nvSpPr>
        <p:spPr>
          <a:xfrm>
            <a:off x="0" y="1196975"/>
            <a:ext cx="8785225" cy="4525963"/>
          </a:xfrm>
        </p:spPr>
        <p:txBody>
          <a:bodyPr/>
          <a:lstStyle/>
          <a:p>
            <a:r>
              <a:rPr lang="ru-RU" sz="2800"/>
              <a:t>З якими з перелічених речовин взаємодіє розбавлена сульфатна кислота: залізо, купрум(ІІ) оксид, мідь, натрій гідроксид, нітратна кислота, калій карбонат, нітроген(ІІ) оксид? Напишіть молекулярні рівняння реакцій, зазначте їх типи.</a:t>
            </a:r>
            <a:endParaRPr lang="en-US" sz="2800"/>
          </a:p>
          <a:p>
            <a:endParaRPr lang="ru-RU" sz="2800"/>
          </a:p>
          <a:p>
            <a:r>
              <a:rPr lang="en-US" sz="5400" b="1">
                <a:latin typeface="Times New Roman" pitchFamily="18" charset="0"/>
              </a:rPr>
              <a:t>Fe    CuO    Cu   NaOH   HNO</a:t>
            </a:r>
            <a:r>
              <a:rPr lang="en-US" sz="4000" b="1">
                <a:latin typeface="Times New Roman" pitchFamily="18" charset="0"/>
              </a:rPr>
              <a:t>3</a:t>
            </a:r>
            <a:r>
              <a:rPr lang="en-US" sz="5400" b="1">
                <a:latin typeface="Times New Roman" pitchFamily="18" charset="0"/>
              </a:rPr>
              <a:t>   K</a:t>
            </a:r>
            <a:r>
              <a:rPr lang="en-US" sz="4000" b="1">
                <a:latin typeface="Times New Roman" pitchFamily="18" charset="0"/>
              </a:rPr>
              <a:t>2</a:t>
            </a:r>
            <a:r>
              <a:rPr lang="en-US" sz="5400" b="1">
                <a:latin typeface="Times New Roman" pitchFamily="18" charset="0"/>
              </a:rPr>
              <a:t>CO</a:t>
            </a:r>
            <a:r>
              <a:rPr lang="en-US" sz="4000" b="1">
                <a:latin typeface="Times New Roman" pitchFamily="18" charset="0"/>
              </a:rPr>
              <a:t>3</a:t>
            </a:r>
            <a:r>
              <a:rPr lang="en-US" sz="5400" b="1">
                <a:latin typeface="Times New Roman" pitchFamily="18" charset="0"/>
              </a:rPr>
              <a:t>   NO</a:t>
            </a:r>
            <a:endParaRPr lang="ru-RU" sz="5400" b="1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052513"/>
            <a:ext cx="8301037" cy="4972050"/>
          </a:xfrm>
        </p:spPr>
        <p:txBody>
          <a:bodyPr/>
          <a:lstStyle/>
          <a:p>
            <a:r>
              <a:rPr lang="en-US" sz="5400"/>
              <a:t/>
            </a:r>
            <a:br>
              <a:rPr lang="en-US" sz="5400"/>
            </a:br>
            <a:r>
              <a:rPr lang="en-US" sz="5400"/>
              <a:t/>
            </a:r>
            <a:br>
              <a:rPr lang="en-US" sz="5400"/>
            </a:br>
            <a:endParaRPr lang="ru-RU" sz="5400"/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900113" y="271463"/>
            <a:ext cx="7632700" cy="624046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marL="342900" indent="-342900" algn="ctr"/>
            <a:r>
              <a:rPr lang="uk-UA" sz="2800" b="1"/>
              <a:t>Розв’яжіть задачу</a:t>
            </a:r>
            <a:r>
              <a:rPr lang="en-US" sz="2800" b="1"/>
              <a:t>:</a:t>
            </a:r>
            <a:r>
              <a:rPr lang="en-US" sz="2400"/>
              <a:t> </a:t>
            </a:r>
          </a:p>
          <a:p>
            <a:pPr marL="342900" indent="-342900" algn="ctr"/>
            <a:r>
              <a:rPr lang="uk-UA" sz="2400" b="1" i="1"/>
              <a:t>Обчислити об’єм водню, який утвориться в результаті взаємодії цинку масою 13 г з сульфатною кислотою масою 20 г.</a:t>
            </a:r>
            <a:endParaRPr lang="en-US" sz="2400" b="1" i="1"/>
          </a:p>
          <a:p>
            <a:pPr marL="342900" indent="-342900" algn="ctr"/>
            <a:endParaRPr lang="en-US" sz="2400" b="1" i="1"/>
          </a:p>
          <a:p>
            <a:pPr marL="342900" indent="-342900"/>
            <a:r>
              <a:rPr lang="uk-UA" sz="2400" b="1" u="sng">
                <a:solidFill>
                  <a:srgbClr val="990000"/>
                </a:solidFill>
              </a:rPr>
              <a:t>Алгоритм рішення</a:t>
            </a:r>
            <a:endParaRPr lang="uk-UA" sz="2400" b="1">
              <a:solidFill>
                <a:srgbClr val="990000"/>
              </a:solidFill>
            </a:endParaRPr>
          </a:p>
          <a:p>
            <a:pPr marL="342900" indent="-342900"/>
            <a:r>
              <a:rPr lang="en-US" sz="2400" b="1">
                <a:solidFill>
                  <a:srgbClr val="990000"/>
                </a:solidFill>
              </a:rPr>
              <a:t>1</a:t>
            </a:r>
            <a:r>
              <a:rPr lang="uk-UA" sz="2400" b="1">
                <a:solidFill>
                  <a:srgbClr val="990000"/>
                </a:solidFill>
              </a:rPr>
              <a:t>. Вивчи умову задачі.</a:t>
            </a:r>
          </a:p>
          <a:p>
            <a:pPr marL="342900" indent="-342900"/>
            <a:r>
              <a:rPr lang="uk-UA" sz="2400" b="1">
                <a:solidFill>
                  <a:srgbClr val="990000"/>
                </a:solidFill>
              </a:rPr>
              <a:t>2. Запиши скорочено цю умову.</a:t>
            </a:r>
          </a:p>
          <a:p>
            <a:pPr marL="342900" indent="-342900"/>
            <a:r>
              <a:rPr lang="uk-UA" sz="2400" b="1">
                <a:solidFill>
                  <a:srgbClr val="990000"/>
                </a:solidFill>
              </a:rPr>
              <a:t>3. Запиши рівняння реакції з числовими позначеннями.</a:t>
            </a:r>
          </a:p>
          <a:p>
            <a:pPr marL="342900" indent="-342900"/>
            <a:r>
              <a:rPr lang="uk-UA" sz="2400" b="1">
                <a:solidFill>
                  <a:srgbClr val="990000"/>
                </a:solidFill>
              </a:rPr>
              <a:t>4. Докажи яка з речовин в надлишку, обчисливши кількості речовин за їх масою, масових співвідношень.</a:t>
            </a:r>
          </a:p>
          <a:p>
            <a:pPr marL="342900" indent="-342900"/>
            <a:r>
              <a:rPr lang="uk-UA" sz="2400" b="1">
                <a:solidFill>
                  <a:srgbClr val="990000"/>
                </a:solidFill>
              </a:rPr>
              <a:t>5. Обчисли продукт реакції.</a:t>
            </a:r>
          </a:p>
          <a:p>
            <a:pPr marL="342900" indent="-342900"/>
            <a:r>
              <a:rPr lang="uk-UA" sz="2400" b="1">
                <a:solidFill>
                  <a:srgbClr val="990000"/>
                </a:solidFill>
              </a:rPr>
              <a:t>6. Запиши відповідь до задачі повну або скорочену.</a:t>
            </a:r>
            <a:endParaRPr lang="en-US" sz="2400">
              <a:solidFill>
                <a:srgbClr val="990000"/>
              </a:solidFill>
            </a:endParaRPr>
          </a:p>
          <a:p>
            <a:pPr marL="342900" indent="-342900" algn="ctr"/>
            <a:endParaRPr lang="ru-RU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ВИСНОВКИ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775" y="908050"/>
            <a:ext cx="8785225" cy="5113338"/>
          </a:xfrm>
        </p:spPr>
        <p:txBody>
          <a:bodyPr/>
          <a:lstStyle/>
          <a:p>
            <a:endParaRPr lang="ru-RU"/>
          </a:p>
          <a:p>
            <a:r>
              <a:rPr lang="ru-RU"/>
              <a:t>Сульфатна кислота H</a:t>
            </a:r>
            <a:r>
              <a:rPr lang="ru-RU" sz="2400"/>
              <a:t>2</a:t>
            </a:r>
            <a:r>
              <a:rPr lang="ru-RU"/>
              <a:t>SO</a:t>
            </a:r>
            <a:r>
              <a:rPr lang="ru-RU" sz="2400"/>
              <a:t>4</a:t>
            </a:r>
            <a:r>
              <a:rPr lang="ru-RU"/>
              <a:t> — безбарвна оліїста рідина без запаху, яка необмежено розчиняється у воді. Це сильна й нелетка двохосновна кислота. </a:t>
            </a:r>
          </a:p>
          <a:p>
            <a:r>
              <a:rPr lang="ru-RU"/>
              <a:t>Вона реагує з металами, основними й амфотерними оксидами, основами, амфотерними гідроксидами, а також солями з утворенням сульфатів.</a:t>
            </a:r>
          </a:p>
          <a:p>
            <a:r>
              <a:rPr lang="ru-RU"/>
              <a:t>Сульфатну кислоту та її солі широко використовують у різних галузях.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ДОМАШНЄ ЗАВДАННЯ</a:t>
            </a:r>
            <a:endParaRPr lang="ru-RU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Вчити матеріал конспекту</a:t>
            </a:r>
          </a:p>
          <a:p>
            <a:r>
              <a:rPr lang="uk-UA"/>
              <a:t>Вчити матеріал підручника с.69-78</a:t>
            </a:r>
          </a:p>
          <a:p>
            <a:r>
              <a:rPr lang="uk-UA"/>
              <a:t>Додаткове завдання: запропонуйте спосіб розпізнавання концентрованої та розбавленої сульфатної кислоти в банках без етикеток. Мотивуйте його. 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>
            <a:lum bright="-12000" contrast="24000"/>
          </a:blip>
          <a:srcRect/>
          <a:stretch>
            <a:fillRect/>
          </a:stretch>
        </p:blipFill>
        <p:spPr>
          <a:xfrm>
            <a:off x="179388" y="476250"/>
            <a:ext cx="8686800" cy="61150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371600"/>
          </a:xfrm>
        </p:spPr>
        <p:txBody>
          <a:bodyPr/>
          <a:lstStyle/>
          <a:p>
            <a:pPr algn="ctr"/>
            <a:r>
              <a:rPr lang="ru-RU" b="1" i="1" u="sng"/>
              <a:t>Будова молекули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9388" y="1457325"/>
            <a:ext cx="8785225" cy="5400675"/>
          </a:xfrm>
        </p:spPr>
        <p:txBody>
          <a:bodyPr/>
          <a:lstStyle/>
          <a:p>
            <a:r>
              <a:rPr lang="ru-RU" sz="4000"/>
              <a:t>H</a:t>
            </a:r>
            <a:r>
              <a:rPr lang="ru-RU"/>
              <a:t>2</a:t>
            </a:r>
            <a:r>
              <a:rPr lang="ru-RU" sz="4000"/>
              <a:t>SO</a:t>
            </a:r>
            <a:r>
              <a:rPr lang="ru-RU"/>
              <a:t>4</a:t>
            </a:r>
            <a:r>
              <a:rPr lang="ru-RU" sz="4000"/>
              <a:t>. </a:t>
            </a:r>
          </a:p>
          <a:p>
            <a:r>
              <a:rPr lang="ru-RU" sz="2400" i="1"/>
              <a:t>Графічна формула молекули:</a:t>
            </a:r>
            <a:r>
              <a:rPr lang="ru-RU"/>
              <a:t> </a:t>
            </a:r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endParaRPr lang="ru-RU"/>
          </a:p>
          <a:p>
            <a:r>
              <a:rPr lang="ru-RU"/>
              <a:t> Сульфатна кислота,як і всі інші кислоти, — молекулярна сполука</a:t>
            </a:r>
          </a:p>
          <a:p>
            <a:pPr>
              <a:buFont typeface="Wingdings" pitchFamily="2" charset="2"/>
              <a:buNone/>
            </a:pPr>
            <a:r>
              <a:rPr lang="ru-RU" sz="2400" i="1"/>
              <a:t>Кулестержнева</a:t>
            </a:r>
            <a:r>
              <a:rPr lang="en-US" sz="2400" i="1"/>
              <a:t> </a:t>
            </a:r>
            <a:r>
              <a:rPr lang="ru-RU" sz="2400" i="1"/>
              <a:t>модель молекули </a:t>
            </a:r>
            <a:endParaRPr lang="en-US" sz="2400" i="1"/>
          </a:p>
          <a:p>
            <a:pPr>
              <a:buFont typeface="Wingdings" pitchFamily="2" charset="2"/>
              <a:buNone/>
            </a:pPr>
            <a:r>
              <a:rPr lang="ru-RU" sz="2400" i="1"/>
              <a:t>сульфатної кислоти </a:t>
            </a: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 cstate="print">
            <a:lum contrast="30000"/>
          </a:blip>
          <a:srcRect/>
          <a:stretch>
            <a:fillRect/>
          </a:stretch>
        </p:blipFill>
        <p:spPr bwMode="auto">
          <a:xfrm>
            <a:off x="5148263" y="2708275"/>
            <a:ext cx="2952750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 cstate="print">
            <a:lum contrast="18000"/>
          </a:blip>
          <a:srcRect/>
          <a:stretch>
            <a:fillRect/>
          </a:stretch>
        </p:blipFill>
        <p:spPr bwMode="auto">
          <a:xfrm>
            <a:off x="5580063" y="4508500"/>
            <a:ext cx="2593975" cy="203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77875"/>
          </a:xfrm>
        </p:spPr>
        <p:txBody>
          <a:bodyPr/>
          <a:lstStyle/>
          <a:p>
            <a:r>
              <a:rPr lang="ru-RU"/>
              <a:t>Фізичні властивості.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765175"/>
            <a:ext cx="8713788" cy="590391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За звичайних умов</a:t>
            </a:r>
          </a:p>
          <a:p>
            <a:r>
              <a:rPr lang="ru-RU"/>
              <a:t>чиста сульфатна кислота — безбарвна оліїста рідина </a:t>
            </a:r>
          </a:p>
          <a:p>
            <a:r>
              <a:rPr lang="ru-RU"/>
              <a:t>без запаху, </a:t>
            </a:r>
          </a:p>
          <a:p>
            <a:r>
              <a:rPr lang="ru-RU"/>
              <a:t>майже удвічі важча за воду (ρ = 1,83 г/см3). </a:t>
            </a:r>
          </a:p>
          <a:p>
            <a:r>
              <a:rPr lang="ru-RU"/>
              <a:t>Температура плавлення споолуки становить +10,3 °С, а кипіння +280 °С.</a:t>
            </a:r>
          </a:p>
          <a:p>
            <a:r>
              <a:rPr lang="ru-RU"/>
              <a:t>Під час кипіння кислота починає розкладатиися на сульфур(VI) оксид і воду.</a:t>
            </a:r>
          </a:p>
          <a:p>
            <a:r>
              <a:rPr lang="ru-RU"/>
              <a:t>Сульфатна кислота необмежено розчиняється у воді, тобто змішується з нею в будь  яких співвідношеннях з утворенням розчину.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Потр</a:t>
            </a:r>
            <a:r>
              <a:rPr lang="uk-UA"/>
              <a:t>і</a:t>
            </a:r>
            <a:r>
              <a:rPr lang="ru-RU"/>
              <a:t>бно знати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785225" cy="5400675"/>
          </a:xfrm>
        </p:spPr>
        <p:txBody>
          <a:bodyPr/>
          <a:lstStyle/>
          <a:p>
            <a:r>
              <a:rPr lang="ru-RU"/>
              <a:t>Розчинення кислоти у воді супроводжується виділенням великої кількості теплоти.</a:t>
            </a:r>
          </a:p>
          <a:p>
            <a:r>
              <a:rPr lang="ru-RU"/>
              <a:t>Для того щоб із концентрованої сульфатної кислоти виготовити її розбавлений розчин, кислоту доливають у воду, а не навпаки. </a:t>
            </a:r>
          </a:p>
          <a:p>
            <a:r>
              <a:rPr lang="ru-RU"/>
              <a:t>Тоді температура рідини зростає повільніше, і вдається запобігти її закипанню й розбризкуванню.</a:t>
            </a:r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476250"/>
            <a:ext cx="8291512" cy="564991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uk-UA" sz="3600" b="1" i="1" u="sng"/>
              <a:t>Хімічні властивості розбавленої </a:t>
            </a:r>
            <a:r>
              <a:rPr lang="en-US" sz="3600" b="1" i="1" u="sng"/>
              <a:t>H</a:t>
            </a:r>
            <a:r>
              <a:rPr lang="en-US" sz="2400" b="1" i="1" u="sng"/>
              <a:t>2</a:t>
            </a:r>
            <a:r>
              <a:rPr lang="en-US" sz="3600" b="1" i="1" u="sng"/>
              <a:t>SO</a:t>
            </a:r>
            <a:r>
              <a:rPr lang="en-US" sz="2400" b="1" i="1" u="sng"/>
              <a:t>4</a:t>
            </a:r>
          </a:p>
          <a:p>
            <a:pPr>
              <a:buFont typeface="Wingdings" pitchFamily="2" charset="2"/>
              <a:buNone/>
            </a:pPr>
            <a:r>
              <a:rPr lang="ru-RU"/>
              <a:t>Вона взаємодіє з: </a:t>
            </a:r>
          </a:p>
          <a:p>
            <a:r>
              <a:rPr lang="ru-RU"/>
              <a:t>1)металами, розміщеними в ряді активності до водню; </a:t>
            </a:r>
          </a:p>
          <a:p>
            <a:r>
              <a:rPr lang="ru-RU"/>
              <a:t>2) основними й амфотерними оксидами; 3) основами;</a:t>
            </a:r>
          </a:p>
          <a:p>
            <a:r>
              <a:rPr lang="ru-RU"/>
              <a:t>4) амфотерними гідроксидами; </a:t>
            </a:r>
          </a:p>
          <a:p>
            <a:r>
              <a:rPr lang="ru-RU"/>
              <a:t>5) солями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4000" b="1" i="1" u="sng"/>
              <a:t>Властивості концентрованої </a:t>
            </a:r>
            <a:r>
              <a:rPr lang="en-US" sz="4000" b="1" i="1" u="sng"/>
              <a:t>H</a:t>
            </a:r>
            <a:r>
              <a:rPr lang="en-US" sz="2400" b="1" i="1" u="sng"/>
              <a:t>2</a:t>
            </a:r>
            <a:r>
              <a:rPr lang="en-US" sz="4000" b="1" i="1" u="sng"/>
              <a:t>SO</a:t>
            </a:r>
            <a:r>
              <a:rPr lang="en-US" sz="2400" b="1" i="1" u="sng"/>
              <a:t>4</a:t>
            </a:r>
            <a:endParaRPr lang="ru-RU" sz="2400" b="1" i="1" u="sng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/>
              <a:t>1</a:t>
            </a:r>
            <a:r>
              <a:rPr lang="uk-UA" sz="4000"/>
              <a:t>. Обвуглювання органічних речовин.</a:t>
            </a:r>
          </a:p>
          <a:p>
            <a:r>
              <a:rPr lang="uk-UA" sz="4000"/>
              <a:t>2. Взаємодія з металами.</a:t>
            </a:r>
            <a:endParaRPr lang="ru-RU"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 Схема взаємодії концентрованої сульфатної кислоти з металами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221163"/>
            <a:ext cx="8640762" cy="1905000"/>
          </a:xfrm>
        </p:spPr>
        <p:txBody>
          <a:bodyPr/>
          <a:lstStyle/>
          <a:p>
            <a:r>
              <a:rPr lang="ru-RU"/>
              <a:t>Нагадуємо, що «витісняти» водень здатні метали, розміщені в ряду активності перед ним.</a:t>
            </a:r>
          </a:p>
          <a:p>
            <a:endParaRPr lang="ru-RU"/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 cstate="print">
            <a:lum bright="-12000" contrast="30000"/>
          </a:blip>
          <a:srcRect/>
          <a:stretch>
            <a:fillRect/>
          </a:stretch>
        </p:blipFill>
        <p:spPr bwMode="auto">
          <a:xfrm>
            <a:off x="0" y="2060575"/>
            <a:ext cx="8964613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Якісна реакція на </a:t>
            </a:r>
            <a:r>
              <a:rPr lang="ru-RU" sz="4800"/>
              <a:t>SO</a:t>
            </a:r>
            <a:r>
              <a:rPr lang="ru-RU"/>
              <a:t>4</a:t>
            </a:r>
            <a:r>
              <a:rPr lang="ru-RU" sz="4800"/>
              <a:t> </a:t>
            </a:r>
            <a:r>
              <a:rPr lang="en-US" sz="4800">
                <a:cs typeface="Arial" charset="0"/>
              </a:rPr>
              <a:t>²ˉ</a:t>
            </a:r>
            <a:r>
              <a:rPr lang="ru-RU"/>
              <a:t> 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Якісною реакцією на сульфат аніони є взаємодія їх з катіонами Барію (розчинними у воді сполуками Барію), у результаті чого утворюється нерозчинний у воді і кислотах білий дрібнокристалічний осад барій сульфату. </a:t>
            </a:r>
          </a:p>
          <a:p>
            <a:pPr>
              <a:lnSpc>
                <a:spcPct val="90000"/>
              </a:lnSpc>
            </a:pPr>
            <a:r>
              <a:rPr lang="ru-RU"/>
              <a:t>Скорочене йонне рівняння якісної реакції таке:</a:t>
            </a:r>
          </a:p>
          <a:p>
            <a:pPr>
              <a:lnSpc>
                <a:spcPct val="90000"/>
              </a:lnSpc>
            </a:pPr>
            <a:r>
              <a:rPr lang="ru-RU"/>
              <a:t>Ba</a:t>
            </a:r>
            <a:r>
              <a:rPr lang="en-US">
                <a:cs typeface="Arial" charset="0"/>
              </a:rPr>
              <a:t>²</a:t>
            </a:r>
            <a:r>
              <a:rPr lang="ru-RU"/>
              <a:t> + SO</a:t>
            </a:r>
            <a:r>
              <a:rPr lang="ru-RU" sz="2000"/>
              <a:t>4 </a:t>
            </a:r>
            <a:r>
              <a:rPr lang="en-US">
                <a:cs typeface="Arial" charset="0"/>
              </a:rPr>
              <a:t>²ˉ</a:t>
            </a:r>
            <a:r>
              <a:rPr lang="ru-RU"/>
              <a:t> = BaSO</a:t>
            </a:r>
            <a:r>
              <a:rPr lang="ru-RU" sz="2000"/>
              <a:t>4</a:t>
            </a:r>
            <a:r>
              <a:rPr lang="en-US">
                <a:cs typeface="Arial" charset="0"/>
              </a:rPr>
              <a:t>↓</a:t>
            </a: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>
            <a:off x="1619250" y="522922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>
            <a:off x="1547813" y="53006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ritingDesignTemplate">
  <a:themeElements>
    <a:clrScheme name="WritingDesignTemplate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WritingDesign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ritingDesign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S001159440">
  <a:themeElements>
    <a:clrScheme name="TS00115944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S001159440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S00115944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S00115944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S00115944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S00115944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S00115944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S00115944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S00115944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S00115944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S00115944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S00115944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S00115944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S00115944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TS001159437</Template>
  <TotalTime>607</TotalTime>
  <Words>601</Words>
  <Application>Microsoft Office PowerPoint</Application>
  <PresentationFormat>Экран (4:3)</PresentationFormat>
  <Paragraphs>67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Century Gothic</vt:lpstr>
      <vt:lpstr>Times New Roman</vt:lpstr>
      <vt:lpstr>Wingdings</vt:lpstr>
      <vt:lpstr>Arial Black</vt:lpstr>
      <vt:lpstr>WritingDesignTemplate</vt:lpstr>
      <vt:lpstr>TS001159440</vt:lpstr>
      <vt:lpstr>Пиксел</vt:lpstr>
      <vt:lpstr>Слайд 1</vt:lpstr>
      <vt:lpstr>Слайд 2</vt:lpstr>
      <vt:lpstr>Будова молекули</vt:lpstr>
      <vt:lpstr>Фізичні властивості.</vt:lpstr>
      <vt:lpstr>Потрібно знати</vt:lpstr>
      <vt:lpstr>Слайд 6</vt:lpstr>
      <vt:lpstr>Властивості концентрованої H2SO4</vt:lpstr>
      <vt:lpstr> Схема взаємодії концентрованої сульфатної кислоти з металами</vt:lpstr>
      <vt:lpstr>Якісна реакція на SO4 ²ˉ </vt:lpstr>
      <vt:lpstr>Слайд 10</vt:lpstr>
      <vt:lpstr>Закріпемо вивчене:</vt:lpstr>
      <vt:lpstr>  </vt:lpstr>
      <vt:lpstr>ВИСНОВКИ</vt:lpstr>
      <vt:lpstr>ДОМАШНЄ ЗАВДАННЯ</vt:lpstr>
    </vt:vector>
  </TitlesOfParts>
  <Company>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Сульфатна кислота і сульфати. Найважливіші природні сульфати, якісна реакція на сульфат-іон.  Застосування сульфатної кислоти і сульфатів</dc:title>
  <dc:creator>Вика</dc:creator>
  <cp:lastModifiedBy>Asus</cp:lastModifiedBy>
  <cp:revision>13</cp:revision>
  <dcterms:created xsi:type="dcterms:W3CDTF">2010-10-30T03:25:09Z</dcterms:created>
  <dcterms:modified xsi:type="dcterms:W3CDTF">2017-06-16T16:02:24Z</dcterms:modified>
</cp:coreProperties>
</file>