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56400" cy="98647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764705"/>
            <a:ext cx="8458200" cy="2088231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Доповідь на тему:</a:t>
            </a:r>
            <a:br>
              <a:rPr lang="uk-UA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uk-UA" b="1" dirty="0" err="1" smtClean="0">
                <a:solidFill>
                  <a:srgbClr val="FF0000"/>
                </a:solidFill>
              </a:rPr>
              <a:t>“</a:t>
            </a:r>
            <a:r>
              <a:rPr lang="uk-UA" b="1" i="1" dirty="0" err="1" smtClean="0">
                <a:solidFill>
                  <a:srgbClr val="FF0000"/>
                </a:solidFill>
              </a:rPr>
              <a:t>Метод</a:t>
            </a:r>
            <a:r>
              <a:rPr lang="uk-UA" b="1" i="1" dirty="0" smtClean="0">
                <a:solidFill>
                  <a:srgbClr val="FF0000"/>
                </a:solidFill>
              </a:rPr>
              <a:t> опитування, як елемент творчого завдання </a:t>
            </a:r>
            <a:r>
              <a:rPr lang="uk-UA" b="1" i="1" dirty="0" err="1" smtClean="0">
                <a:solidFill>
                  <a:srgbClr val="FF0000"/>
                </a:solidFill>
              </a:rPr>
              <a:t>учнів”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3886200"/>
            <a:ext cx="5203304" cy="914400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/>
              <a:t>Підготувала викладач ДНЗ “МВПБУ</a:t>
            </a:r>
          </a:p>
          <a:p>
            <a:r>
              <a:rPr lang="uk-UA" b="1" dirty="0" smtClean="0"/>
              <a:t> м. </a:t>
            </a:r>
            <a:r>
              <a:rPr lang="uk-UA" b="1" dirty="0" err="1" smtClean="0"/>
              <a:t>Краматорська”</a:t>
            </a:r>
            <a:r>
              <a:rPr lang="uk-UA" b="1" dirty="0" smtClean="0"/>
              <a:t> </a:t>
            </a:r>
          </a:p>
          <a:p>
            <a:r>
              <a:rPr lang="uk-UA" b="1" dirty="0" err="1" smtClean="0"/>
              <a:t>Гардаш</a:t>
            </a:r>
            <a:r>
              <a:rPr lang="uk-UA" b="1" dirty="0" smtClean="0"/>
              <a:t> М.В.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Види інтерактивного навчання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i="1" u="sng" dirty="0" smtClean="0">
                <a:solidFill>
                  <a:srgbClr val="FF0000"/>
                </a:solidFill>
              </a:rPr>
              <a:t>    </a:t>
            </a:r>
            <a:r>
              <a:rPr lang="uk-UA" b="1" i="1" u="sng" dirty="0" smtClean="0">
                <a:solidFill>
                  <a:srgbClr val="00B050"/>
                </a:solidFill>
              </a:rPr>
              <a:t>Творчі завдання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    </a:t>
            </a:r>
            <a:r>
              <a:rPr lang="uk-UA" b="1" i="1" dirty="0" smtClean="0"/>
              <a:t>Робота в малих групах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    </a:t>
            </a:r>
            <a:r>
              <a:rPr lang="uk-UA" b="1" i="1" dirty="0" smtClean="0"/>
              <a:t>Робота в парах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    </a:t>
            </a:r>
            <a:r>
              <a:rPr lang="uk-UA" b="1" i="1" dirty="0" smtClean="0"/>
              <a:t>Навчальні ігри </a:t>
            </a:r>
            <a:r>
              <a:rPr lang="uk-UA" dirty="0" smtClean="0"/>
              <a:t>(рольові ігри, імітації, ділові ігри та освітні ігри)</a:t>
            </a:r>
            <a:br>
              <a:rPr lang="uk-UA" dirty="0" smtClean="0"/>
            </a:br>
            <a:r>
              <a:rPr lang="uk-UA" dirty="0" smtClean="0"/>
              <a:t>    </a:t>
            </a:r>
            <a:r>
              <a:rPr lang="uk-UA" b="1" i="1" dirty="0" smtClean="0"/>
              <a:t>Використання суспільних ресурсів </a:t>
            </a:r>
            <a:r>
              <a:rPr lang="uk-UA" dirty="0" smtClean="0"/>
              <a:t>(запрошення фахівця, екскурсії)</a:t>
            </a:r>
            <a:br>
              <a:rPr lang="uk-UA" dirty="0" smtClean="0"/>
            </a:br>
            <a:r>
              <a:rPr lang="uk-UA" dirty="0" smtClean="0"/>
              <a:t>    </a:t>
            </a:r>
            <a:r>
              <a:rPr lang="uk-UA" b="1" i="1" dirty="0" smtClean="0"/>
              <a:t>Соціальні проекти та інші поза аудиторні методи навчання </a:t>
            </a:r>
            <a:r>
              <a:rPr lang="uk-UA" dirty="0" smtClean="0"/>
              <a:t>(соціальні    проекти, змагання, радіо і газети, фільми, вистави, виставки, вистави, пісні і казки)</a:t>
            </a:r>
            <a:br>
              <a:rPr lang="uk-UA" dirty="0" smtClean="0"/>
            </a:br>
            <a:r>
              <a:rPr lang="uk-UA" dirty="0" smtClean="0"/>
              <a:t>       </a:t>
            </a:r>
            <a:r>
              <a:rPr lang="uk-UA" b="1" i="1" dirty="0" smtClean="0"/>
              <a:t>Обговорення складних і дискусійних питань і проблем </a:t>
            </a:r>
            <a:r>
              <a:rPr lang="uk-UA" dirty="0" smtClean="0"/>
              <a:t>( «Займи позицію (шкала думок)», ПОПС-формула, проектні техніки, «Один - удвох - усі разом», «Зміни позицію», «Карусель», «Дискусія в стилі телевізійного </a:t>
            </a:r>
            <a:r>
              <a:rPr lang="uk-UA" dirty="0" err="1" smtClean="0"/>
              <a:t>ток-шоу</a:t>
            </a:r>
            <a:r>
              <a:rPr lang="uk-UA" dirty="0" smtClean="0"/>
              <a:t> », дебати, симпозіум)</a:t>
            </a:r>
            <a:br>
              <a:rPr lang="uk-UA" dirty="0" smtClean="0"/>
            </a:br>
            <a:r>
              <a:rPr lang="uk-UA" dirty="0" smtClean="0"/>
              <a:t>   </a:t>
            </a:r>
            <a:r>
              <a:rPr lang="uk-UA" b="1" i="1" dirty="0" smtClean="0"/>
              <a:t> Дозвіл проблем </a:t>
            </a:r>
            <a:r>
              <a:rPr lang="uk-UA" dirty="0" smtClean="0"/>
              <a:t>( «Дерево рішень», «Мозковий штурм», «Аналіз казусів», «Переговори і медіація», «Сходи і змійки»)</a:t>
            </a:r>
            <a:br>
              <a:rPr lang="uk-UA" dirty="0" smtClean="0"/>
            </a:br>
            <a:r>
              <a:rPr lang="uk-UA" dirty="0" smtClean="0"/>
              <a:t>    </a:t>
            </a:r>
            <a:r>
              <a:rPr lang="uk-UA" b="1" i="1" dirty="0" smtClean="0"/>
              <a:t>Кейс-метод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    </a:t>
            </a:r>
            <a:r>
              <a:rPr lang="uk-UA" b="1" i="1" dirty="0" smtClean="0"/>
              <a:t>Презентації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06003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20688"/>
            <a:ext cx="8686800" cy="545943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4000" b="1" i="1" u="sng" dirty="0" err="1" smtClean="0">
                <a:solidFill>
                  <a:srgbClr val="FF0000"/>
                </a:solidFill>
              </a:rPr>
              <a:t>Творче</a:t>
            </a:r>
            <a:r>
              <a:rPr lang="ru-RU" sz="4000" b="1" i="1" u="sng" dirty="0" smtClean="0">
                <a:solidFill>
                  <a:srgbClr val="FF0000"/>
                </a:solidFill>
              </a:rPr>
              <a:t> </a:t>
            </a:r>
            <a:r>
              <a:rPr lang="ru-RU" sz="4000" b="1" i="1" u="sng" dirty="0" err="1" smtClean="0">
                <a:solidFill>
                  <a:srgbClr val="FF0000"/>
                </a:solidFill>
              </a:rPr>
              <a:t>завдання</a:t>
            </a:r>
            <a:r>
              <a:rPr lang="ru-RU" sz="4000" b="1" i="1" u="sng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/>
              <a:t>— </a:t>
            </a:r>
            <a:r>
              <a:rPr lang="ru-RU" sz="4000" b="1" dirty="0" err="1" smtClean="0"/>
              <a:t>це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взаємозв'язок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пізнавального</a:t>
            </a:r>
            <a:r>
              <a:rPr lang="ru-RU" sz="4000" b="1" dirty="0" smtClean="0"/>
              <a:t> та </a:t>
            </a:r>
            <a:r>
              <a:rPr lang="ru-RU" sz="4000" b="1" dirty="0" err="1" smtClean="0"/>
              <a:t>розумового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завдань</a:t>
            </a:r>
            <a:r>
              <a:rPr lang="ru-RU" sz="4000" b="1" dirty="0" smtClean="0"/>
              <a:t>. </a:t>
            </a:r>
          </a:p>
          <a:p>
            <a:pPr algn="just">
              <a:buNone/>
            </a:pPr>
            <a:r>
              <a:rPr lang="ru-RU" sz="4000" b="1" dirty="0" smtClean="0"/>
              <a:t>		</a:t>
            </a:r>
          </a:p>
          <a:p>
            <a:pPr algn="just">
              <a:buNone/>
            </a:pPr>
            <a:r>
              <a:rPr lang="ru-RU" sz="3600" b="1" dirty="0" smtClean="0"/>
              <a:t>		</a:t>
            </a:r>
            <a:r>
              <a:rPr lang="ru-RU" sz="3600" b="1" dirty="0" err="1" smtClean="0"/>
              <a:t>Його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розв'язання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вимагає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від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учня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застосування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раніше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засвоєних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знань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вмінь</a:t>
            </a:r>
            <a:r>
              <a:rPr lang="ru-RU" sz="3600" b="1" dirty="0" smtClean="0"/>
              <a:t> у </a:t>
            </a:r>
            <a:r>
              <a:rPr lang="ru-RU" sz="3600" b="1" dirty="0" err="1" smtClean="0"/>
              <a:t>новій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ситуації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їх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комбінацію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перетворення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побудову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їх</a:t>
            </a:r>
            <a:r>
              <a:rPr lang="ru-RU" sz="3600" b="1" dirty="0" smtClean="0"/>
              <a:t> на </a:t>
            </a:r>
            <a:r>
              <a:rPr lang="ru-RU" sz="3600" b="1" dirty="0" err="1" smtClean="0"/>
              <a:t>основі</a:t>
            </a:r>
            <a:r>
              <a:rPr lang="ru-RU" sz="3600" b="1" dirty="0" smtClean="0"/>
              <a:t> способу </a:t>
            </a:r>
            <a:r>
              <a:rPr lang="ru-RU" sz="3600" b="1" dirty="0" err="1" smtClean="0"/>
              <a:t>розв'язання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бачення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нової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проблеми</a:t>
            </a:r>
            <a:r>
              <a:rPr lang="ru-RU" sz="3600" b="1" dirty="0" smtClean="0"/>
              <a:t> в </a:t>
            </a:r>
            <a:r>
              <a:rPr lang="ru-RU" sz="3600" b="1" dirty="0" err="1" smtClean="0"/>
              <a:t>традиційній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ситуації</a:t>
            </a:r>
            <a:r>
              <a:rPr lang="ru-RU" sz="3600" b="1" dirty="0" smtClean="0"/>
              <a:t>. </a:t>
            </a:r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955576"/>
          </a:xfrm>
        </p:spPr>
        <p:txBody>
          <a:bodyPr>
            <a:normAutofit fontScale="90000"/>
          </a:bodyPr>
          <a:lstStyle/>
          <a:p>
            <a:r>
              <a:rPr lang="uk-UA" sz="2700" dirty="0" smtClean="0"/>
              <a:t>	</a:t>
            </a:r>
            <a:br>
              <a:rPr lang="uk-UA" sz="2700" dirty="0" smtClean="0"/>
            </a:br>
            <a:r>
              <a:rPr lang="uk-UA" sz="2700" dirty="0" smtClean="0"/>
              <a:t/>
            </a:r>
            <a:br>
              <a:rPr lang="uk-UA" sz="2700" dirty="0" smtClean="0"/>
            </a:br>
            <a:r>
              <a:rPr lang="uk-UA" sz="2700" dirty="0" smtClean="0"/>
              <a:t>	</a:t>
            </a:r>
            <a:r>
              <a:rPr lang="uk-UA" sz="2700" dirty="0" smtClean="0">
                <a:solidFill>
                  <a:srgbClr val="FF0000"/>
                </a:solidFill>
              </a:rPr>
              <a:t>Вибір творчого завдання сам по собі є творчим завданням для педагога, оскільки потрібно знайти таке завдання, яке відповідало б наступним критеріям: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• не має однозначної відповіді або рішення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•є практичним і корисним для учнів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• пов'язано з життям учнів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• викликає інтерес в учнів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• максимально служить цілям навчання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4000" dirty="0" smtClean="0">
                <a:solidFill>
                  <a:srgbClr val="FF0000"/>
                </a:solidFill>
              </a:rPr>
              <a:t>До методів опитування відносяться:</a:t>
            </a:r>
          </a:p>
          <a:p>
            <a:r>
              <a:rPr lang="uk-UA" sz="4000" dirty="0" smtClean="0"/>
              <a:t> бесіда</a:t>
            </a:r>
          </a:p>
          <a:p>
            <a:r>
              <a:rPr lang="uk-UA" sz="4000" dirty="0" smtClean="0"/>
              <a:t>інтерв'ю </a:t>
            </a:r>
          </a:p>
          <a:p>
            <a:r>
              <a:rPr lang="uk-UA" sz="4000" dirty="0" smtClean="0"/>
              <a:t>та анкетування.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04800" y="908720"/>
            <a:ext cx="8686800" cy="386680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	</a:t>
            </a:r>
            <a:r>
              <a:rPr lang="uk-UA" sz="2800" b="1" u="sng" dirty="0" smtClean="0">
                <a:solidFill>
                  <a:srgbClr val="FF0000"/>
                </a:solidFill>
              </a:rPr>
              <a:t>Бесіда </a:t>
            </a:r>
            <a:r>
              <a:rPr lang="uk-UA" sz="2800" dirty="0" smtClean="0"/>
              <a:t>- самостійний або додатковий метод дослідження, який застосовують з метою отримання необхідної інформації або роз'яснення того, що не було достатньо ясним при спостереженні.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9" name="Содержимое 8" descr="images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2852936"/>
            <a:ext cx="4464496" cy="35283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	</a:t>
            </a:r>
            <a:r>
              <a:rPr lang="vi-VN" sz="2800" b="1" dirty="0" smtClean="0">
                <a:solidFill>
                  <a:srgbClr val="FF0000"/>
                </a:solidFill>
              </a:rPr>
              <a:t>Інтерв'ю́ (</a:t>
            </a:r>
            <a:r>
              <a:rPr lang="vi-VN" sz="2800" b="1" dirty="0" smtClean="0">
                <a:solidFill>
                  <a:srgbClr val="FF0000"/>
                </a:solidFill>
                <a:hlinkClick r:id="rId2" tooltip="Англійська мова"/>
              </a:rPr>
              <a:t>англ.</a:t>
            </a:r>
            <a:r>
              <a:rPr lang="vi-VN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</a:rPr>
              <a:t>interview</a:t>
            </a:r>
            <a:r>
              <a:rPr lang="en-US" sz="2800" b="1" dirty="0" smtClean="0">
                <a:solidFill>
                  <a:srgbClr val="FF0000"/>
                </a:solidFill>
              </a:rPr>
              <a:t>) </a:t>
            </a:r>
            <a:r>
              <a:rPr lang="en-US" sz="2800" b="1" dirty="0" smtClean="0"/>
              <a:t>— </a:t>
            </a:r>
            <a:r>
              <a:rPr lang="vi-VN" sz="2800" b="1" dirty="0" smtClean="0"/>
              <a:t>це бесіда, вибудована за певним планом через безпосередній контакт інтерв'юера з респондентом з обов'язковою фіксацією відповідей.</a:t>
            </a:r>
            <a:endParaRPr lang="ru-RU" sz="2800" b="1" dirty="0"/>
          </a:p>
        </p:txBody>
      </p:sp>
      <p:pic>
        <p:nvPicPr>
          <p:cNvPr id="4" name="Содержимое 3" descr="index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051720" y="2978944"/>
            <a:ext cx="4896543" cy="31863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	</a:t>
            </a:r>
            <a:r>
              <a:rPr lang="ru-RU" b="1" dirty="0" smtClean="0">
                <a:solidFill>
                  <a:srgbClr val="FF0000"/>
                </a:solidFill>
              </a:rPr>
              <a:t>Анкета (</a:t>
            </a:r>
            <a:r>
              <a:rPr lang="ru-RU" b="1" dirty="0" err="1" smtClean="0">
                <a:solidFill>
                  <a:srgbClr val="FF0000"/>
                </a:solidFill>
              </a:rPr>
              <a:t>з</a:t>
            </a:r>
            <a:r>
              <a:rPr lang="ru-RU" b="1" dirty="0" smtClean="0">
                <a:solidFill>
                  <a:srgbClr val="FF0000"/>
                </a:solidFill>
              </a:rPr>
              <a:t> фр.— </a:t>
            </a:r>
            <a:r>
              <a:rPr lang="ru-RU" b="1" dirty="0" err="1" smtClean="0">
                <a:solidFill>
                  <a:srgbClr val="FF0000"/>
                </a:solidFill>
              </a:rPr>
              <a:t>розслідування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r>
              <a:rPr lang="ru-RU" dirty="0" smtClean="0"/>
              <a:t>— </a:t>
            </a:r>
            <a:r>
              <a:rPr lang="ru-RU" dirty="0" err="1" smtClean="0"/>
              <a:t>упорядкований</a:t>
            </a:r>
            <a:r>
              <a:rPr lang="ru-RU" dirty="0" smtClean="0"/>
              <a:t> за </a:t>
            </a:r>
            <a:r>
              <a:rPr lang="ru-RU" dirty="0" err="1" smtClean="0"/>
              <a:t>змістом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формою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та </a:t>
            </a:r>
            <a:r>
              <a:rPr lang="ru-RU" dirty="0" err="1" smtClean="0"/>
              <a:t>висловлювань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вміщені</a:t>
            </a:r>
            <a:r>
              <a:rPr lang="ru-RU" dirty="0" smtClean="0"/>
              <a:t> на одному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аркушах</a:t>
            </a:r>
            <a:r>
              <a:rPr lang="ru-RU" dirty="0" smtClean="0"/>
              <a:t> </a:t>
            </a:r>
            <a:r>
              <a:rPr lang="ru-RU" dirty="0" err="1" smtClean="0"/>
              <a:t>паперу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Содержимое 3" descr="images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924944"/>
            <a:ext cx="5616623" cy="360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4000" b="1" dirty="0" smtClean="0">
                <a:solidFill>
                  <a:srgbClr val="FF0000"/>
                </a:solidFill>
              </a:rPr>
              <a:t>ДЯКУЮ ЗА УВАГУ!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</TotalTime>
  <Words>74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Доповідь на тему:  “Метод опитування, як елемент творчого завдання учнів”</vt:lpstr>
      <vt:lpstr>Види інтерактивного навчання</vt:lpstr>
      <vt:lpstr>Слайд 3</vt:lpstr>
      <vt:lpstr>    Вибір творчого завдання сам по собі є творчим завданням для педагога, оскільки потрібно знайти таке завдання, яке відповідало б наступним критеріям: </vt:lpstr>
      <vt:lpstr>Слайд 5</vt:lpstr>
      <vt:lpstr>   Бесіда - самостійний або додатковий метод дослідження, який застосовують з метою отримання необхідної інформації або роз'яснення того, що не було достатньо ясним при спостереженні. </vt:lpstr>
      <vt:lpstr>    Інтерв'ю́ (англ. interview) — це бесіда, вибудована за певним планом через безпосередній контакт інтерв'юера з респондентом з обов'язковою фіксацією відповідей.</vt:lpstr>
      <vt:lpstr>   Анкета (з фр.— розслідування) — упорядкований за змістом і формою набір питань та висловлювань, що вміщені на одному чи кількох аркушах паперу.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Доповідь на тему: Метод опитування, як елемент творчого завдання учнів.</dc:title>
  <cp:lastModifiedBy>Asus</cp:lastModifiedBy>
  <cp:revision>6</cp:revision>
  <dcterms:modified xsi:type="dcterms:W3CDTF">2016-11-21T17:33:51Z</dcterms:modified>
</cp:coreProperties>
</file>