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4" r:id="rId1"/>
  </p:sldMasterIdLst>
  <p:notesMasterIdLst>
    <p:notesMasterId r:id="rId52"/>
  </p:notesMasterIdLst>
  <p:sldIdLst>
    <p:sldId id="367" r:id="rId2"/>
    <p:sldId id="368" r:id="rId3"/>
    <p:sldId id="256" r:id="rId4"/>
    <p:sldId id="324" r:id="rId5"/>
    <p:sldId id="264" r:id="rId6"/>
    <p:sldId id="262" r:id="rId7"/>
    <p:sldId id="265" r:id="rId8"/>
    <p:sldId id="266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360" r:id="rId45"/>
    <p:sldId id="361" r:id="rId46"/>
    <p:sldId id="362" r:id="rId47"/>
    <p:sldId id="363" r:id="rId48"/>
    <p:sldId id="364" r:id="rId49"/>
    <p:sldId id="365" r:id="rId50"/>
    <p:sldId id="366" r:id="rId51"/>
  </p:sldIdLst>
  <p:sldSz cx="9144000" cy="5143500" type="screen16x9"/>
  <p:notesSz cx="6858000" cy="9144000"/>
  <p:embeddedFontLst>
    <p:embeddedFont>
      <p:font typeface="Wingdings 3" panose="05040102010807070707" pitchFamily="18" charset="2"/>
      <p:regular r:id="rId53"/>
    </p:embeddedFont>
    <p:embeddedFont>
      <p:font typeface="Century Gothic" panose="020B0502020202020204" pitchFamily="34" charset="0"/>
      <p:regular r:id="rId54"/>
      <p:bold r:id="rId55"/>
      <p:italic r:id="rId56"/>
      <p:boldItalic r:id="rId57"/>
    </p:embeddedFont>
    <p:embeddedFont>
      <p:font typeface="Roboto Slab" panose="020B0604020202020204" charset="0"/>
      <p:regular r:id="rId58"/>
      <p:bold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3003" userDrawn="1">
          <p15:clr>
            <a:srgbClr val="A4A3A4"/>
          </p15:clr>
        </p15:guide>
        <p15:guide id="5" pos="2993" userDrawn="1">
          <p15:clr>
            <a:srgbClr val="A4A3A4"/>
          </p15:clr>
        </p15:guide>
        <p15:guide id="6" pos="2767" userDrawn="1">
          <p15:clr>
            <a:srgbClr val="A4A3A4"/>
          </p15:clr>
        </p15:guide>
        <p15:guide id="7" pos="1837" userDrawn="1">
          <p15:clr>
            <a:srgbClr val="A4A3A4"/>
          </p15:clr>
        </p15:guide>
        <p15:guide id="8" pos="3901" userDrawn="1">
          <p15:clr>
            <a:srgbClr val="A4A3A4"/>
          </p15:clr>
        </p15:guide>
        <p15:guide id="9" pos="2064" userDrawn="1">
          <p15:clr>
            <a:srgbClr val="A4A3A4"/>
          </p15:clr>
        </p15:guide>
        <p15:guide id="10" pos="3674" userDrawn="1">
          <p15:clr>
            <a:srgbClr val="A4A3A4"/>
          </p15:clr>
        </p15:guide>
        <p15:guide id="11" pos="453" userDrawn="1">
          <p15:clr>
            <a:srgbClr val="A4A3A4"/>
          </p15:clr>
        </p15:guide>
        <p15:guide id="12" pos="5307" userDrawn="1">
          <p15:clr>
            <a:srgbClr val="A4A3A4"/>
          </p15:clr>
        </p15:guide>
        <p15:guide id="13" orient="horz" pos="441" userDrawn="1">
          <p15:clr>
            <a:srgbClr val="A4A3A4"/>
          </p15:clr>
        </p15:guide>
        <p15:guide id="14" orient="horz" pos="27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C1BA"/>
    <a:srgbClr val="F7F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0" autoAdjust="0"/>
    <p:restoredTop sz="94053" autoAdjust="0"/>
  </p:normalViewPr>
  <p:slideViewPr>
    <p:cSldViewPr snapToGrid="0">
      <p:cViewPr varScale="1">
        <p:scale>
          <a:sx n="97" d="100"/>
          <a:sy n="97" d="100"/>
        </p:scale>
        <p:origin x="342" y="78"/>
      </p:cViewPr>
      <p:guideLst>
        <p:guide orient="horz" pos="237"/>
        <p:guide pos="226"/>
        <p:guide pos="5534"/>
        <p:guide orient="horz" pos="3003"/>
        <p:guide pos="2993"/>
        <p:guide pos="2767"/>
        <p:guide pos="1837"/>
        <p:guide pos="3901"/>
        <p:guide pos="2064"/>
        <p:guide pos="3674"/>
        <p:guide pos="453"/>
        <p:guide pos="5307"/>
        <p:guide orient="horz" pos="441"/>
        <p:guide orient="horz" pos="27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1B41E-17B3-44CE-8E19-FCB63DD51A28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1DEFC-839A-4688-A129-6AA2F4833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35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Астероид</a:t>
            </a:r>
            <a:r>
              <a:rPr lang="ru-RU" baseline="0" dirty="0" smtClean="0"/>
              <a:t> в 1 и 15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DEFC-839A-4688-A129-6AA2F4833DA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077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DEFC-839A-4688-A129-6AA2F4833DA1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DEFC-839A-4688-A129-6AA2F4833DA1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03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58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13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25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3473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95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079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71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81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12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70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32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66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06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8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072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43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0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E06E679-DC75-4745-852D-F583D5FA2C9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1A449-B48E-44C3-9B97-791039936F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781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36.xml"/><Relationship Id="rId3" Type="http://schemas.openxmlformats.org/officeDocument/2006/relationships/slide" Target="slide18.xml"/><Relationship Id="rId7" Type="http://schemas.openxmlformats.org/officeDocument/2006/relationships/slide" Target="slide9.xml"/><Relationship Id="rId12" Type="http://schemas.openxmlformats.org/officeDocument/2006/relationships/slide" Target="slide21.xml"/><Relationship Id="rId2" Type="http://schemas.openxmlformats.org/officeDocument/2006/relationships/notesSlide" Target="../notesSlides/notesSlide1.xml"/><Relationship Id="rId16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11" Type="http://schemas.openxmlformats.org/officeDocument/2006/relationships/slide" Target="slide6.xml"/><Relationship Id="rId5" Type="http://schemas.openxmlformats.org/officeDocument/2006/relationships/slide" Target="slide33.xml"/><Relationship Id="rId15" Type="http://schemas.openxmlformats.org/officeDocument/2006/relationships/slide" Target="slide45.xml"/><Relationship Id="rId10" Type="http://schemas.openxmlformats.org/officeDocument/2006/relationships/slide" Target="slide27.xml"/><Relationship Id="rId4" Type="http://schemas.openxmlformats.org/officeDocument/2006/relationships/image" Target="../media/image7.png"/><Relationship Id="rId9" Type="http://schemas.openxmlformats.org/officeDocument/2006/relationships/slide" Target="slide39.xml"/><Relationship Id="rId14" Type="http://schemas.openxmlformats.org/officeDocument/2006/relationships/slide" Target="slide3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dirty="0" smtClean="0"/>
              <a:t>Мультимедійна вікторина</a:t>
            </a:r>
            <a:br>
              <a:rPr lang="uk-UA" sz="3600" b="1" dirty="0" smtClean="0"/>
            </a:br>
            <a:r>
              <a:rPr lang="uk-UA" sz="3600" b="1" dirty="0" smtClean="0"/>
              <a:t>	</a:t>
            </a:r>
            <a:br>
              <a:rPr lang="uk-UA" sz="3600" b="1" dirty="0" smtClean="0"/>
            </a:br>
            <a:r>
              <a:rPr lang="uk-UA" sz="3600" b="1" dirty="0" smtClean="0"/>
              <a:t>Тема:</a:t>
            </a:r>
            <a:br>
              <a:rPr lang="uk-UA" sz="3600" b="1" dirty="0" smtClean="0"/>
            </a:br>
            <a:r>
              <a:rPr lang="uk-UA" sz="3600" b="1" dirty="0" smtClean="0"/>
              <a:t> «Календарні свята та обряди </a:t>
            </a:r>
            <a:r>
              <a:rPr lang="uk-UA" sz="3600" b="1" dirty="0" err="1" smtClean="0"/>
              <a:t>укра</a:t>
            </a:r>
            <a:r>
              <a:rPr lang="ru-RU" sz="3600" b="1" dirty="0" err="1" smtClean="0"/>
              <a:t>їнців</a:t>
            </a:r>
            <a:r>
              <a:rPr lang="uk-UA" sz="3600" b="1" dirty="0" smtClean="0"/>
              <a:t>»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441290"/>
            <a:ext cx="8996516" cy="1425678"/>
          </a:xfrm>
        </p:spPr>
        <p:txBody>
          <a:bodyPr>
            <a:normAutofit/>
          </a:bodyPr>
          <a:lstStyle/>
          <a:p>
            <a:r>
              <a:rPr lang="uk-UA" sz="1600" dirty="0" smtClean="0"/>
              <a:t>Роз</a:t>
            </a:r>
            <a:r>
              <a:rPr lang="ru-RU" sz="1600" dirty="0" err="1" smtClean="0"/>
              <a:t>робила</a:t>
            </a:r>
            <a:r>
              <a:rPr lang="ru-RU" sz="1600" dirty="0" smtClean="0"/>
              <a:t> </a:t>
            </a:r>
            <a:r>
              <a:rPr lang="ru-RU" sz="1600" dirty="0" err="1" smtClean="0"/>
              <a:t>Кащеєва</a:t>
            </a:r>
            <a:r>
              <a:rPr lang="ru-RU" sz="1600" dirty="0" smtClean="0"/>
              <a:t> </a:t>
            </a:r>
            <a:r>
              <a:rPr lang="ru-RU" sz="1600" dirty="0" err="1" smtClean="0"/>
              <a:t>Вікторія</a:t>
            </a:r>
            <a:r>
              <a:rPr lang="ru-RU" sz="1600" dirty="0" smtClean="0"/>
              <a:t>, </a:t>
            </a:r>
            <a:r>
              <a:rPr lang="ru-RU" sz="1600" dirty="0" err="1" smtClean="0"/>
              <a:t>учениця</a:t>
            </a:r>
            <a:r>
              <a:rPr lang="ru-RU" sz="1600" dirty="0" smtClean="0"/>
              <a:t> 8-А </a:t>
            </a:r>
            <a:r>
              <a:rPr lang="ru-RU" sz="1600" dirty="0" err="1" smtClean="0"/>
              <a:t>класу</a:t>
            </a:r>
            <a:r>
              <a:rPr lang="ru-RU" sz="1600" dirty="0" smtClean="0"/>
              <a:t> </a:t>
            </a:r>
            <a:r>
              <a:rPr lang="ru-RU" sz="1600" dirty="0" err="1"/>
              <a:t>Краматорської</a:t>
            </a:r>
            <a:r>
              <a:rPr lang="ru-RU" sz="1600" dirty="0"/>
              <a:t> </a:t>
            </a:r>
            <a:r>
              <a:rPr lang="ru-RU" sz="1600" dirty="0" err="1"/>
              <a:t>загальноосвітньої</a:t>
            </a:r>
            <a:r>
              <a:rPr lang="ru-RU" sz="1600" dirty="0"/>
              <a:t> </a:t>
            </a:r>
            <a:r>
              <a:rPr lang="ru-RU" sz="1600" dirty="0" err="1"/>
              <a:t>школи</a:t>
            </a:r>
            <a:r>
              <a:rPr lang="ru-RU" sz="1600" dirty="0"/>
              <a:t> І-ІІІ </a:t>
            </a:r>
            <a:r>
              <a:rPr lang="ru-RU" sz="1600" dirty="0" err="1"/>
              <a:t>ступенів</a:t>
            </a:r>
            <a:r>
              <a:rPr lang="ru-RU" sz="1600" dirty="0"/>
              <a:t> № </a:t>
            </a:r>
            <a:r>
              <a:rPr lang="ru-RU" sz="1600" dirty="0" smtClean="0"/>
              <a:t>9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9367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53370" y="107151"/>
            <a:ext cx="26372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+mj-lt"/>
              </a:rPr>
              <a:t>Ви </a:t>
            </a:r>
            <a:r>
              <a:rPr lang="ru-RU" sz="2200" dirty="0" err="1">
                <a:solidFill>
                  <a:srgbClr val="F7F6F4"/>
                </a:solidFill>
                <a:latin typeface="+mj-lt"/>
              </a:rPr>
              <a:t>відповіли</a:t>
            </a:r>
            <a:r>
              <a:rPr lang="ru-RU" sz="2200" dirty="0">
                <a:solidFill>
                  <a:srgbClr val="F7F6F4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rgbClr val="F7F6F4"/>
                </a:solidFill>
                <a:latin typeface="+mj-lt"/>
              </a:rPr>
              <a:t>вірно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Повернутися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назад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95141" y="1381939"/>
            <a:ext cx="5473700" cy="1769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uk-UA" sz="1600" dirty="0">
                <a:solidFill>
                  <a:schemeClr val="bg1"/>
                </a:solidFill>
              </a:rPr>
              <a:t>	</a:t>
            </a:r>
            <a:r>
              <a:rPr lang="uk-UA" sz="2300" dirty="0" smtClean="0">
                <a:solidFill>
                  <a:schemeClr val="bg1"/>
                </a:solidFill>
              </a:rPr>
              <a:t>Різдво </a:t>
            </a:r>
            <a:r>
              <a:rPr lang="uk-UA" sz="2300" dirty="0">
                <a:solidFill>
                  <a:schemeClr val="bg1"/>
                </a:solidFill>
              </a:rPr>
              <a:t>Христове — велике християнське свято, день Народження Ісуса Христа, Спасителя світу і </a:t>
            </a:r>
            <a:r>
              <a:rPr lang="uk-UA" sz="2300" dirty="0" err="1">
                <a:solidFill>
                  <a:schemeClr val="bg1"/>
                </a:solidFill>
              </a:rPr>
              <a:t>Відкупителя</a:t>
            </a:r>
            <a:r>
              <a:rPr lang="uk-UA" sz="2300" dirty="0">
                <a:solidFill>
                  <a:schemeClr val="bg1"/>
                </a:solidFill>
              </a:rPr>
              <a:t> людей з полону гріха. </a:t>
            </a:r>
            <a:endParaRPr lang="ru-RU" sz="23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45" y="1402720"/>
            <a:ext cx="23241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2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77841" y="107151"/>
            <a:ext cx="29883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+mj-lt"/>
              </a:rPr>
              <a:t>Ви </a:t>
            </a:r>
            <a:r>
              <a:rPr lang="ru-RU" sz="2200" dirty="0" err="1">
                <a:solidFill>
                  <a:srgbClr val="F7F6F4"/>
                </a:solidFill>
                <a:latin typeface="+mj-lt"/>
              </a:rPr>
              <a:t>відповіли</a:t>
            </a:r>
            <a:r>
              <a:rPr lang="ru-RU" sz="2200" dirty="0">
                <a:solidFill>
                  <a:srgbClr val="F7F6F4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rgbClr val="F7F6F4"/>
                </a:solidFill>
                <a:latin typeface="+mj-lt"/>
              </a:rPr>
              <a:t>невірно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Повернутися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назад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081310" y="1293989"/>
            <a:ext cx="5502329" cy="2227424"/>
            <a:chOff x="719138" y="1165527"/>
            <a:chExt cx="4265464" cy="222742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19138" y="1546292"/>
              <a:ext cx="4265464" cy="184665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/>
              <a:r>
                <a:rPr lang="uk-UA" sz="1400" dirty="0" smtClean="0">
                  <a:solidFill>
                    <a:schemeClr val="bg1"/>
                  </a:solidFill>
                </a:rPr>
                <a:t>	</a:t>
              </a:r>
              <a:r>
                <a:rPr lang="uk-UA" sz="2400" dirty="0" smtClean="0">
                  <a:solidFill>
                    <a:schemeClr val="bg1"/>
                  </a:solidFill>
                </a:rPr>
                <a:t>Різдво </a:t>
              </a:r>
              <a:r>
                <a:rPr lang="uk-UA" sz="2400" dirty="0">
                  <a:solidFill>
                    <a:schemeClr val="bg1"/>
                  </a:solidFill>
                </a:rPr>
                <a:t>Христове — велике християнське свято, день Народження Ісуса Христа, Спасителя світу і </a:t>
              </a:r>
              <a:r>
                <a:rPr lang="uk-UA" sz="2400" dirty="0" err="1">
                  <a:solidFill>
                    <a:schemeClr val="bg1"/>
                  </a:solidFill>
                </a:rPr>
                <a:t>Відкупителя</a:t>
              </a:r>
              <a:r>
                <a:rPr lang="uk-UA" sz="2400" dirty="0">
                  <a:solidFill>
                    <a:schemeClr val="bg1"/>
                  </a:solidFill>
                </a:rPr>
                <a:t> людей з полону гріха. 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9138" y="1165527"/>
              <a:ext cx="17434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600" dirty="0">
                  <a:solidFill>
                    <a:prstClr val="black"/>
                  </a:solidFill>
                  <a:latin typeface="Roboto Slab"/>
                </a:rPr>
                <a:t>Правильна </a:t>
              </a:r>
              <a:r>
                <a:rPr lang="ru-RU" sz="1600" dirty="0" err="1">
                  <a:solidFill>
                    <a:prstClr val="black"/>
                  </a:solidFill>
                  <a:latin typeface="Roboto Slab"/>
                </a:rPr>
                <a:t>відповідь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93" y="1417099"/>
            <a:ext cx="23241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0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440648" y="107151"/>
            <a:ext cx="42627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</a:rPr>
              <a:t>Дайте </a:t>
            </a:r>
            <a:r>
              <a:rPr lang="ru-RU" sz="2200" dirty="0" err="1">
                <a:solidFill>
                  <a:srgbClr val="F7F6F4"/>
                </a:solidFill>
              </a:rPr>
              <a:t>відповідь</a:t>
            </a:r>
            <a:r>
              <a:rPr lang="ru-RU" sz="2200" dirty="0">
                <a:solidFill>
                  <a:srgbClr val="F7F6F4"/>
                </a:solidFill>
              </a:rPr>
              <a:t> на </a:t>
            </a:r>
            <a:r>
              <a:rPr lang="ru-RU" sz="2200" dirty="0" err="1">
                <a:solidFill>
                  <a:srgbClr val="F7F6F4"/>
                </a:solidFill>
              </a:rPr>
              <a:t>запитання</a:t>
            </a:r>
            <a:endParaRPr lang="ru-RU" sz="2200" dirty="0">
              <a:solidFill>
                <a:srgbClr val="F7F6F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723899" y="1371813"/>
            <a:ext cx="4762501" cy="1231106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	Т</a:t>
            </a:r>
            <a:r>
              <a:rPr lang="ru-RU" sz="2000" dirty="0" err="1" smtClean="0">
                <a:solidFill>
                  <a:schemeClr val="bg1"/>
                </a:solidFill>
              </a:rPr>
              <a:t>радиційний</a:t>
            </a:r>
            <a:r>
              <a:rPr lang="ru-RU" sz="2000" dirty="0" smtClean="0">
                <a:solidFill>
                  <a:schemeClr val="bg1"/>
                </a:solidFill>
              </a:rPr>
              <a:t> атрибут </a:t>
            </a:r>
            <a:r>
              <a:rPr lang="ru-RU" sz="2000" dirty="0" err="1" smtClean="0">
                <a:solidFill>
                  <a:schemeClr val="bg1"/>
                </a:solidFill>
              </a:rPr>
              <a:t>різдвяного</a:t>
            </a:r>
            <a:r>
              <a:rPr lang="ru-RU" sz="2000" dirty="0" smtClean="0">
                <a:solidFill>
                  <a:schemeClr val="bg1"/>
                </a:solidFill>
              </a:rPr>
              <a:t> обряду </a:t>
            </a:r>
            <a:r>
              <a:rPr lang="ru-RU" sz="2000" dirty="0" err="1" smtClean="0">
                <a:solidFill>
                  <a:schemeClr val="bg1"/>
                </a:solidFill>
              </a:rPr>
              <a:t>колядування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пов'язаний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євангельською</a:t>
            </a:r>
            <a:r>
              <a:rPr lang="ru-RU" sz="2000" dirty="0" smtClean="0">
                <a:solidFill>
                  <a:schemeClr val="bg1"/>
                </a:solidFill>
              </a:rPr>
              <a:t> легендою про Христа, </a:t>
            </a:r>
            <a:r>
              <a:rPr lang="ru-RU" sz="2000" dirty="0" err="1" smtClean="0">
                <a:solidFill>
                  <a:schemeClr val="bg1"/>
                </a:solidFill>
              </a:rPr>
              <a:t>також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називали</a:t>
            </a:r>
            <a:r>
              <a:rPr lang="ru-RU" sz="2000" dirty="0" smtClean="0">
                <a:solidFill>
                  <a:schemeClr val="bg1"/>
                </a:solidFill>
              </a:rPr>
              <a:t> вертепом.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719932" y="3294242"/>
            <a:ext cx="2520000" cy="43094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Яйця з малюнками</a:t>
            </a:r>
            <a:endParaRPr lang="ru-RU" sz="18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3312475" y="3890027"/>
            <a:ext cx="2520000" cy="439457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400" dirty="0" smtClean="0">
                <a:solidFill>
                  <a:schemeClr val="accent4">
                    <a:lumMod val="75000"/>
                  </a:schemeClr>
                </a:solidFill>
              </a:rPr>
              <a:t>Жорно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3299256" y="3275698"/>
            <a:ext cx="2520000" cy="439457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400" dirty="0" err="1" smtClean="0">
                <a:solidFill>
                  <a:schemeClr val="accent4">
                    <a:lumMod val="75000"/>
                  </a:schemeClr>
                </a:solidFill>
              </a:rPr>
              <a:t>Восьмикутна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4">
                    <a:lumMod val="75000"/>
                  </a:schemeClr>
                </a:solidFill>
              </a:rPr>
              <a:t>зірка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932" y="3883464"/>
            <a:ext cx="2520000" cy="439457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Коза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1986" name="Picture 2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928" y="864898"/>
            <a:ext cx="2948646" cy="2262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734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53370" y="107151"/>
            <a:ext cx="26372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+mj-lt"/>
              </a:rPr>
              <a:t>Ви </a:t>
            </a:r>
            <a:r>
              <a:rPr lang="ru-RU" sz="2200" dirty="0" err="1">
                <a:solidFill>
                  <a:srgbClr val="F7F6F4"/>
                </a:solidFill>
                <a:latin typeface="+mj-lt"/>
              </a:rPr>
              <a:t>відповіли</a:t>
            </a:r>
            <a:r>
              <a:rPr lang="ru-RU" sz="2200" dirty="0">
                <a:solidFill>
                  <a:srgbClr val="F7F6F4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rgbClr val="F7F6F4"/>
                </a:solidFill>
                <a:latin typeface="+mj-lt"/>
              </a:rPr>
              <a:t>вірно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Повернутися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назад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58054" y="1320825"/>
            <a:ext cx="5100986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	</a:t>
            </a:r>
            <a:r>
              <a:rPr lang="ru-RU" sz="2000" dirty="0" err="1" smtClean="0">
                <a:solidFill>
                  <a:schemeClr val="bg1"/>
                </a:solidFill>
              </a:rPr>
              <a:t>Християни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вважають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восьмикутну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зірку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своїм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християнським</a:t>
            </a:r>
            <a:r>
              <a:rPr lang="ru-RU" sz="2000" dirty="0" smtClean="0">
                <a:solidFill>
                  <a:schemeClr val="bg1"/>
                </a:solidFill>
              </a:rPr>
              <a:t> символом. </a:t>
            </a:r>
            <a:r>
              <a:rPr lang="ru-RU" sz="2000" dirty="0" err="1" smtClean="0">
                <a:solidFill>
                  <a:schemeClr val="bg1"/>
                </a:solidFill>
              </a:rPr>
              <a:t>Це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Віфлеємська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зірка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Слід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зауважити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християнська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зірка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восьмикутна</a:t>
            </a:r>
            <a:r>
              <a:rPr lang="ru-RU" sz="2000" dirty="0" smtClean="0">
                <a:solidFill>
                  <a:schemeClr val="bg1"/>
                </a:solidFill>
              </a:rPr>
              <a:t>, на </a:t>
            </a:r>
            <a:r>
              <a:rPr lang="ru-RU" sz="2000" dirty="0" err="1" smtClean="0">
                <a:solidFill>
                  <a:schemeClr val="bg1"/>
                </a:solidFill>
              </a:rPr>
              <a:t>відміну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іудейської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язичеської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Вісімка</a:t>
            </a:r>
            <a:r>
              <a:rPr lang="ru-RU" sz="2000" dirty="0" smtClean="0">
                <a:solidFill>
                  <a:schemeClr val="bg1"/>
                </a:solidFill>
              </a:rPr>
              <a:t> – символ восьмого дня, символ </a:t>
            </a:r>
            <a:r>
              <a:rPr lang="ru-RU" sz="2000" dirty="0" err="1" smtClean="0">
                <a:solidFill>
                  <a:schemeClr val="bg1"/>
                </a:solidFill>
              </a:rPr>
              <a:t>вічного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царювання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Месії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88" y="935182"/>
            <a:ext cx="244349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1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1608" y="503194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77841" y="107151"/>
            <a:ext cx="29883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+mj-lt"/>
              </a:rPr>
              <a:t>Ви </a:t>
            </a:r>
            <a:r>
              <a:rPr lang="ru-RU" sz="2200" dirty="0" err="1">
                <a:solidFill>
                  <a:srgbClr val="F7F6F4"/>
                </a:solidFill>
                <a:latin typeface="+mj-lt"/>
              </a:rPr>
              <a:t>відповіли</a:t>
            </a:r>
            <a:r>
              <a:rPr lang="ru-RU" sz="2200" dirty="0">
                <a:solidFill>
                  <a:srgbClr val="F7F6F4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rgbClr val="F7F6F4"/>
                </a:solidFill>
                <a:latin typeface="+mj-lt"/>
              </a:rPr>
              <a:t>невірно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Повернутися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назад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74656" y="1002918"/>
            <a:ext cx="22490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prstClr val="black"/>
                </a:solidFill>
                <a:latin typeface="Roboto Slab"/>
              </a:rPr>
              <a:t>Правильна </a:t>
            </a:r>
            <a:r>
              <a:rPr lang="ru-RU" sz="1600" dirty="0" err="1">
                <a:solidFill>
                  <a:prstClr val="black"/>
                </a:solidFill>
                <a:latin typeface="Roboto Slab"/>
              </a:rPr>
              <a:t>відповідь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0248" y="1410545"/>
            <a:ext cx="5087169" cy="2154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	</a:t>
            </a:r>
            <a:r>
              <a:rPr lang="ru-RU" sz="2000" dirty="0" err="1" smtClean="0">
                <a:solidFill>
                  <a:schemeClr val="bg1"/>
                </a:solidFill>
              </a:rPr>
              <a:t>Християни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вважають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восьмикутну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зірку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своїм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християнським</a:t>
            </a:r>
            <a:r>
              <a:rPr lang="ru-RU" sz="2000" dirty="0" smtClean="0">
                <a:solidFill>
                  <a:schemeClr val="bg1"/>
                </a:solidFill>
              </a:rPr>
              <a:t> символом. </a:t>
            </a:r>
            <a:r>
              <a:rPr lang="ru-RU" sz="2000" dirty="0" err="1" smtClean="0">
                <a:solidFill>
                  <a:schemeClr val="bg1"/>
                </a:solidFill>
              </a:rPr>
              <a:t>Це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Віфлеємська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зірка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Слід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зауважити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християнська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зірка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восьмикутна</a:t>
            </a:r>
            <a:r>
              <a:rPr lang="ru-RU" sz="2000" dirty="0" smtClean="0">
                <a:solidFill>
                  <a:schemeClr val="bg1"/>
                </a:solidFill>
              </a:rPr>
              <a:t>, на </a:t>
            </a:r>
            <a:r>
              <a:rPr lang="ru-RU" sz="2000" dirty="0" err="1" smtClean="0">
                <a:solidFill>
                  <a:schemeClr val="bg1"/>
                </a:solidFill>
              </a:rPr>
              <a:t>відміну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іудейської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язичеської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Вісімка</a:t>
            </a:r>
            <a:r>
              <a:rPr lang="ru-RU" sz="2000" dirty="0" smtClean="0">
                <a:solidFill>
                  <a:schemeClr val="bg1"/>
                </a:solidFill>
              </a:rPr>
              <a:t> – символ восьмого дня, символ </a:t>
            </a:r>
            <a:r>
              <a:rPr lang="ru-RU" sz="2000" dirty="0" err="1" smtClean="0">
                <a:solidFill>
                  <a:schemeClr val="bg1"/>
                </a:solidFill>
              </a:rPr>
              <a:t>вічного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царювання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Месії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88" y="935182"/>
            <a:ext cx="244349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8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440648" y="107151"/>
            <a:ext cx="42627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</a:rPr>
              <a:t>Дайте </a:t>
            </a:r>
            <a:r>
              <a:rPr lang="ru-RU" sz="2200" dirty="0" err="1">
                <a:solidFill>
                  <a:srgbClr val="F7F6F4"/>
                </a:solidFill>
              </a:rPr>
              <a:t>відповідь</a:t>
            </a:r>
            <a:r>
              <a:rPr lang="ru-RU" sz="2200" dirty="0">
                <a:solidFill>
                  <a:srgbClr val="F7F6F4"/>
                </a:solidFill>
              </a:rPr>
              <a:t> на </a:t>
            </a:r>
            <a:r>
              <a:rPr lang="ru-RU" sz="2200" dirty="0" err="1">
                <a:solidFill>
                  <a:srgbClr val="F7F6F4"/>
                </a:solidFill>
              </a:rPr>
              <a:t>запитання</a:t>
            </a:r>
            <a:endParaRPr lang="ru-RU" sz="2200" dirty="0">
              <a:solidFill>
                <a:srgbClr val="F7F6F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723899" y="1571868"/>
            <a:ext cx="4242956" cy="830997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 lvl="0"/>
            <a:r>
              <a:rPr lang="ru-RU" dirty="0" err="1" smtClean="0">
                <a:solidFill>
                  <a:schemeClr val="bg1"/>
                </a:solidFill>
              </a:rPr>
              <a:t>Ще́дрий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ве́чір</a:t>
            </a:r>
            <a:r>
              <a:rPr lang="ru-RU" dirty="0" smtClean="0">
                <a:solidFill>
                  <a:schemeClr val="bg1"/>
                </a:solidFill>
              </a:rPr>
              <a:t> — </a:t>
            </a:r>
            <a:r>
              <a:rPr lang="ru-RU" dirty="0" err="1" smtClean="0">
                <a:solidFill>
                  <a:schemeClr val="bg1"/>
                </a:solidFill>
              </a:rPr>
              <a:t>українське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народне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церковне</a:t>
            </a:r>
            <a:r>
              <a:rPr lang="ru-RU" dirty="0" smtClean="0">
                <a:solidFill>
                  <a:schemeClr val="bg1"/>
                </a:solidFill>
              </a:rPr>
              <a:t> свято, </a:t>
            </a:r>
            <a:r>
              <a:rPr lang="ru-RU" dirty="0" err="1" smtClean="0">
                <a:solidFill>
                  <a:schemeClr val="bg1"/>
                </a:solidFill>
              </a:rPr>
              <a:t>вечір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напередодні</a:t>
            </a:r>
            <a:r>
              <a:rPr lang="ru-RU" dirty="0" smtClean="0">
                <a:solidFill>
                  <a:schemeClr val="bg1"/>
                </a:solidFill>
              </a:rPr>
              <a:t> «старого» Нового року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святого </a:t>
            </a:r>
            <a:r>
              <a:rPr lang="ru-RU" dirty="0" err="1" smtClean="0">
                <a:solidFill>
                  <a:schemeClr val="bg1"/>
                </a:solidFill>
              </a:rPr>
              <a:t>Василія</a:t>
            </a:r>
            <a:r>
              <a:rPr lang="ru-RU" dirty="0" smtClean="0">
                <a:solidFill>
                  <a:schemeClr val="bg1"/>
                </a:solidFill>
              </a:rPr>
              <a:t> Великого</a:t>
            </a:r>
            <a:r>
              <a:rPr lang="uk-UA" dirty="0" smtClean="0">
                <a:solidFill>
                  <a:schemeClr val="bg1"/>
                </a:solidFill>
              </a:rPr>
              <a:t>. Яку ще назву має це свято?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719932" y="3294242"/>
            <a:ext cx="2520000" cy="43094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Великдень</a:t>
            </a:r>
            <a:endParaRPr lang="ru-RU" sz="9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3312475" y="3929284"/>
            <a:ext cx="2520000" cy="43094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>День Вільного козацтва</a:t>
            </a:r>
            <a:endParaRPr lang="ru-RU" sz="18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3312475" y="3294241"/>
            <a:ext cx="2520000" cy="43094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vi-VN" dirty="0" smtClean="0">
                <a:solidFill>
                  <a:schemeClr val="accent4">
                    <a:lumMod val="75000"/>
                  </a:schemeClr>
                </a:solidFill>
              </a:rPr>
              <a:t>Маланка</a:t>
            </a:r>
            <a:endParaRPr lang="ru-RU" sz="18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932" y="3929284"/>
            <a:ext cx="2520000" cy="43094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“Коза”</a:t>
            </a:r>
            <a:endParaRPr lang="ru-RU" sz="18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7890" name="Picture 2" descr="Image result for Мала́н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4489" y="864899"/>
            <a:ext cx="3434102" cy="2291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678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53370" y="107151"/>
            <a:ext cx="26372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+mj-lt"/>
              </a:rPr>
              <a:t>Ви </a:t>
            </a:r>
            <a:r>
              <a:rPr lang="ru-RU" sz="2200" dirty="0" err="1">
                <a:solidFill>
                  <a:srgbClr val="F7F6F4"/>
                </a:solidFill>
                <a:latin typeface="+mj-lt"/>
              </a:rPr>
              <a:t>відповіли</a:t>
            </a:r>
            <a:r>
              <a:rPr lang="ru-RU" sz="2200" dirty="0">
                <a:solidFill>
                  <a:srgbClr val="F7F6F4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rgbClr val="F7F6F4"/>
                </a:solidFill>
                <a:latin typeface="+mj-lt"/>
              </a:rPr>
              <a:t>вірно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Повернутися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назад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98438" y="999719"/>
            <a:ext cx="4943670" cy="3323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	</a:t>
            </a:r>
            <a:r>
              <a:rPr lang="ru-RU" sz="2400" dirty="0" err="1" smtClean="0">
                <a:solidFill>
                  <a:schemeClr val="bg1"/>
                </a:solidFill>
              </a:rPr>
              <a:t>Святкування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Маланки</a:t>
            </a:r>
            <a:r>
              <a:rPr lang="ru-RU" sz="2400" dirty="0" smtClean="0">
                <a:solidFill>
                  <a:schemeClr val="bg1"/>
                </a:solidFill>
              </a:rPr>
              <a:t> походить </a:t>
            </a:r>
            <a:r>
              <a:rPr lang="ru-RU" sz="2400" dirty="0" err="1" smtClean="0">
                <a:solidFill>
                  <a:schemeClr val="bg1"/>
                </a:solidFill>
              </a:rPr>
              <a:t>від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стародавнього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дохристиянського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звичаю</a:t>
            </a:r>
            <a:r>
              <a:rPr lang="ru-RU" sz="2400" dirty="0" smtClean="0">
                <a:solidFill>
                  <a:schemeClr val="bg1"/>
                </a:solidFill>
              </a:rPr>
              <a:t>. За </a:t>
            </a:r>
            <a:r>
              <a:rPr lang="ru-RU" sz="2400" dirty="0" err="1" smtClean="0">
                <a:solidFill>
                  <a:schemeClr val="bg1"/>
                </a:solidFill>
              </a:rPr>
              <a:t>християнським</a:t>
            </a:r>
            <a:r>
              <a:rPr lang="ru-RU" sz="2400" dirty="0" smtClean="0">
                <a:solidFill>
                  <a:schemeClr val="bg1"/>
                </a:solidFill>
              </a:rPr>
              <a:t> календарем — </a:t>
            </a:r>
            <a:r>
              <a:rPr lang="ru-RU" sz="2400" dirty="0" err="1" smtClean="0">
                <a:solidFill>
                  <a:schemeClr val="bg1"/>
                </a:solidFill>
              </a:rPr>
              <a:t>це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також</a:t>
            </a:r>
            <a:r>
              <a:rPr lang="ru-RU" sz="2400" dirty="0" smtClean="0">
                <a:solidFill>
                  <a:schemeClr val="bg1"/>
                </a:solidFill>
              </a:rPr>
              <a:t> день </a:t>
            </a:r>
            <a:r>
              <a:rPr lang="ru-RU" sz="2400" dirty="0" err="1" smtClean="0">
                <a:solidFill>
                  <a:schemeClr val="bg1"/>
                </a:solidFill>
              </a:rPr>
              <a:t>преподобної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Меланії</a:t>
            </a:r>
            <a:r>
              <a:rPr lang="ru-RU" sz="2400" dirty="0" smtClean="0">
                <a:solidFill>
                  <a:schemeClr val="bg1"/>
                </a:solidFill>
              </a:rPr>
              <a:t>. В </a:t>
            </a:r>
            <a:r>
              <a:rPr lang="ru-RU" sz="2400" dirty="0" err="1" smtClean="0">
                <a:solidFill>
                  <a:schemeClr val="bg1"/>
                </a:solidFill>
              </a:rPr>
              <a:t>українській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народній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традиції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дохристиянський</a:t>
            </a:r>
            <a:r>
              <a:rPr lang="ru-RU" sz="2400" dirty="0" smtClean="0">
                <a:solidFill>
                  <a:schemeClr val="bg1"/>
                </a:solidFill>
              </a:rPr>
              <a:t> та </a:t>
            </a:r>
            <a:r>
              <a:rPr lang="ru-RU" sz="2400" dirty="0" err="1" smtClean="0">
                <a:solidFill>
                  <a:schemeClr val="bg1"/>
                </a:solidFill>
              </a:rPr>
              <a:t>християнський</a:t>
            </a:r>
            <a:r>
              <a:rPr lang="ru-RU" sz="2400" dirty="0" smtClean="0">
                <a:solidFill>
                  <a:schemeClr val="bg1"/>
                </a:solidFill>
              </a:rPr>
              <a:t> обряди </a:t>
            </a:r>
            <a:r>
              <a:rPr lang="ru-RU" sz="2400" dirty="0" err="1" smtClean="0">
                <a:solidFill>
                  <a:schemeClr val="bg1"/>
                </a:solidFill>
              </a:rPr>
              <a:t>об'єдна-лися</a:t>
            </a:r>
            <a:r>
              <a:rPr lang="ru-RU" sz="2400" dirty="0" smtClean="0">
                <a:solidFill>
                  <a:schemeClr val="bg1"/>
                </a:solidFill>
              </a:rPr>
              <a:t> у свято </a:t>
            </a:r>
            <a:r>
              <a:rPr lang="ru-RU" sz="2400" dirty="0" err="1" smtClean="0">
                <a:solidFill>
                  <a:schemeClr val="bg1"/>
                </a:solidFill>
              </a:rPr>
              <a:t>Меланки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6866" name="Picture 2" descr="Image result for Мала́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867" y="999980"/>
            <a:ext cx="2679182" cy="17743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48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77841" y="107151"/>
            <a:ext cx="29883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+mj-lt"/>
              </a:rPr>
              <a:t>Ви </a:t>
            </a:r>
            <a:r>
              <a:rPr lang="ru-RU" sz="2200" dirty="0" err="1">
                <a:solidFill>
                  <a:srgbClr val="F7F6F4"/>
                </a:solidFill>
                <a:latin typeface="+mj-lt"/>
              </a:rPr>
              <a:t>відповіли</a:t>
            </a:r>
            <a:r>
              <a:rPr lang="ru-RU" sz="2200" dirty="0">
                <a:solidFill>
                  <a:srgbClr val="F7F6F4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rgbClr val="F7F6F4"/>
                </a:solidFill>
                <a:latin typeface="+mj-lt"/>
              </a:rPr>
              <a:t>невірно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Повернутися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назад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339860" y="1016794"/>
            <a:ext cx="4941695" cy="3928539"/>
            <a:chOff x="703164" y="1021707"/>
            <a:chExt cx="3863074" cy="3928539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03164" y="1380038"/>
              <a:ext cx="3863074" cy="35702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/>
              <a:r>
                <a:rPr lang="ru-RU" sz="2400" dirty="0" smtClean="0">
                  <a:solidFill>
                    <a:schemeClr val="bg1"/>
                  </a:solidFill>
                </a:rPr>
                <a:t>	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Святкування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Маланки</a:t>
              </a:r>
              <a:r>
                <a:rPr lang="ru-RU" sz="2400" dirty="0" smtClean="0">
                  <a:solidFill>
                    <a:schemeClr val="bg1"/>
                  </a:solidFill>
                </a:rPr>
                <a:t> походить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від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стародавнього</a:t>
              </a:r>
              <a:r>
                <a:rPr lang="ru-RU" sz="2400" dirty="0" smtClean="0">
                  <a:solidFill>
                    <a:schemeClr val="bg1"/>
                  </a:solidFill>
                </a:rPr>
                <a:t>,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дохристиянського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звичаю</a:t>
              </a:r>
              <a:r>
                <a:rPr lang="ru-RU" sz="2400" dirty="0" smtClean="0">
                  <a:solidFill>
                    <a:schemeClr val="bg1"/>
                  </a:solidFill>
                </a:rPr>
                <a:t>. За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християнським</a:t>
              </a:r>
              <a:r>
                <a:rPr lang="ru-RU" sz="2400" dirty="0" smtClean="0">
                  <a:solidFill>
                    <a:schemeClr val="bg1"/>
                  </a:solidFill>
                </a:rPr>
                <a:t> календарем —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це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також</a:t>
              </a:r>
              <a:r>
                <a:rPr lang="ru-RU" sz="2400" dirty="0" smtClean="0">
                  <a:solidFill>
                    <a:schemeClr val="bg1"/>
                  </a:solidFill>
                </a:rPr>
                <a:t> день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преподобної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Меланії</a:t>
              </a:r>
              <a:r>
                <a:rPr lang="ru-RU" sz="2400" dirty="0" smtClean="0">
                  <a:solidFill>
                    <a:schemeClr val="bg1"/>
                  </a:solidFill>
                </a:rPr>
                <a:t>. В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українській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народній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традиції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дохристиянський</a:t>
              </a:r>
              <a:r>
                <a:rPr lang="ru-RU" sz="2400" dirty="0" smtClean="0">
                  <a:solidFill>
                    <a:schemeClr val="bg1"/>
                  </a:solidFill>
                </a:rPr>
                <a:t> та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християнський</a:t>
              </a:r>
              <a:r>
                <a:rPr lang="ru-RU" sz="2400" dirty="0" smtClean="0">
                  <a:solidFill>
                    <a:schemeClr val="bg1"/>
                  </a:solidFill>
                </a:rPr>
                <a:t> обряди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об'єдна-лися</a:t>
              </a:r>
              <a:r>
                <a:rPr lang="ru-RU" sz="2400" dirty="0" smtClean="0">
                  <a:solidFill>
                    <a:schemeClr val="bg1"/>
                  </a:solidFill>
                </a:rPr>
                <a:t> у свято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Меланки</a:t>
              </a:r>
              <a:r>
                <a:rPr lang="ru-RU" sz="2400" dirty="0" smtClean="0">
                  <a:solidFill>
                    <a:schemeClr val="bg1"/>
                  </a:solidFill>
                </a:rPr>
                <a:t>.</a:t>
              </a:r>
            </a:p>
            <a:p>
              <a:pPr algn="just"/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9138" y="1021707"/>
              <a:ext cx="17434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600" dirty="0">
                  <a:solidFill>
                    <a:prstClr val="black"/>
                  </a:solidFill>
                  <a:latin typeface="Roboto Slab"/>
                </a:rPr>
                <a:t>Правильна </a:t>
              </a:r>
              <a:r>
                <a:rPr lang="ru-RU" sz="1600" dirty="0" err="1">
                  <a:solidFill>
                    <a:prstClr val="black"/>
                  </a:solidFill>
                  <a:latin typeface="Roboto Slab"/>
                </a:rPr>
                <a:t>відповідь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</p:grpSp>
      <p:pic>
        <p:nvPicPr>
          <p:cNvPr id="13" name="Picture 2" descr="Image result for Мала́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867" y="999980"/>
            <a:ext cx="2679182" cy="17743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164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440648" y="107151"/>
            <a:ext cx="42627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</a:rPr>
              <a:t>Дайте </a:t>
            </a:r>
            <a:r>
              <a:rPr lang="ru-RU" sz="2200" dirty="0" err="1">
                <a:solidFill>
                  <a:srgbClr val="F7F6F4"/>
                </a:solidFill>
              </a:rPr>
              <a:t>відповідь</a:t>
            </a:r>
            <a:r>
              <a:rPr lang="ru-RU" sz="2200" dirty="0">
                <a:solidFill>
                  <a:srgbClr val="F7F6F4"/>
                </a:solidFill>
              </a:rPr>
              <a:t> на </a:t>
            </a:r>
            <a:r>
              <a:rPr lang="ru-RU" sz="2200" dirty="0" err="1">
                <a:solidFill>
                  <a:srgbClr val="F7F6F4"/>
                </a:solidFill>
              </a:rPr>
              <a:t>запитання</a:t>
            </a:r>
            <a:endParaRPr lang="ru-RU" sz="2200" dirty="0">
              <a:solidFill>
                <a:srgbClr val="F7F6F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723899" y="1883491"/>
            <a:ext cx="5474556" cy="207749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 lvl="0"/>
            <a:r>
              <a:rPr lang="ru-RU" dirty="0" err="1">
                <a:solidFill>
                  <a:schemeClr val="bg1"/>
                </a:solidFill>
              </a:rPr>
              <a:t>Останній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тиждень</a:t>
            </a:r>
            <a:r>
              <a:rPr lang="ru-RU" dirty="0">
                <a:solidFill>
                  <a:schemeClr val="bg1"/>
                </a:solidFill>
              </a:rPr>
              <a:t> перед Великим постом</a:t>
            </a: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>
            <a:spLocks noChangeAspect="1"/>
          </p:cNvSpPr>
          <p:nvPr/>
        </p:nvSpPr>
        <p:spPr>
          <a:xfrm>
            <a:off x="719932" y="2990973"/>
            <a:ext cx="2520000" cy="43094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>Трійця </a:t>
            </a:r>
            <a:endParaRPr lang="ru-RU" sz="18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3312475" y="3929284"/>
            <a:ext cx="2520000" cy="43094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>Масниця</a:t>
            </a:r>
            <a:endParaRPr lang="ru-RU" sz="18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3312475" y="2990973"/>
            <a:ext cx="2520000" cy="43094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dirty="0" err="1">
                <a:solidFill>
                  <a:schemeClr val="accent4">
                    <a:lumMod val="75000"/>
                  </a:schemeClr>
                </a:solidFill>
              </a:rPr>
              <a:t>Богославіє</a:t>
            </a:r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18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932" y="3929284"/>
            <a:ext cx="2520000" cy="43094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dirty="0" err="1">
                <a:solidFill>
                  <a:schemeClr val="accent4">
                    <a:lumMod val="75000"/>
                  </a:schemeClr>
                </a:solidFill>
              </a:rPr>
              <a:t>Передпостя</a:t>
            </a:r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18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194" name="Picture 2" descr="Картинки по запросу масниц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163" y="911673"/>
            <a:ext cx="2682298" cy="194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5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53370" y="107151"/>
            <a:ext cx="26372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+mj-lt"/>
              </a:rPr>
              <a:t>Ви </a:t>
            </a:r>
            <a:r>
              <a:rPr lang="ru-RU" sz="2200" dirty="0" err="1">
                <a:solidFill>
                  <a:srgbClr val="F7F6F4"/>
                </a:solidFill>
                <a:latin typeface="+mj-lt"/>
              </a:rPr>
              <a:t>відповіли</a:t>
            </a:r>
            <a:r>
              <a:rPr lang="ru-RU" sz="2200" dirty="0">
                <a:solidFill>
                  <a:srgbClr val="F7F6F4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rgbClr val="F7F6F4"/>
                </a:solidFill>
                <a:latin typeface="+mj-lt"/>
              </a:rPr>
              <a:t>вірно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Повернутися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назад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00088" y="1768131"/>
            <a:ext cx="494367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800" dirty="0" smtClean="0">
                <a:solidFill>
                  <a:schemeClr val="bg1"/>
                </a:solidFill>
              </a:rPr>
              <a:t>	</a:t>
            </a:r>
            <a:r>
              <a:rPr lang="ru-RU" sz="2400" dirty="0" smtClean="0">
                <a:solidFill>
                  <a:schemeClr val="bg1"/>
                </a:solidFill>
              </a:rPr>
              <a:t>Свято </a:t>
            </a:r>
            <a:r>
              <a:rPr lang="ru-RU" sz="2400" dirty="0" err="1">
                <a:solidFill>
                  <a:schemeClr val="bg1"/>
                </a:solidFill>
              </a:rPr>
              <a:t>зустрічі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весни</a:t>
            </a:r>
            <a:r>
              <a:rPr lang="ru-RU" sz="2400" dirty="0">
                <a:solidFill>
                  <a:schemeClr val="bg1"/>
                </a:solidFill>
              </a:rPr>
              <a:t> та </a:t>
            </a:r>
            <a:r>
              <a:rPr lang="ru-RU" sz="2400" dirty="0" err="1">
                <a:solidFill>
                  <a:schemeClr val="bg1"/>
                </a:solidFill>
              </a:rPr>
              <a:t>проводів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зими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Головним</a:t>
            </a:r>
            <a:r>
              <a:rPr lang="ru-RU" sz="2400" dirty="0">
                <a:solidFill>
                  <a:schemeClr val="bg1"/>
                </a:solidFill>
              </a:rPr>
              <a:t> атрибутом </a:t>
            </a:r>
            <a:r>
              <a:rPr lang="ru-RU" sz="2400" dirty="0" err="1">
                <a:solidFill>
                  <a:schemeClr val="bg1"/>
                </a:solidFill>
              </a:rPr>
              <a:t>масниці</a:t>
            </a:r>
            <a:r>
              <a:rPr lang="ru-RU" sz="2400" dirty="0">
                <a:solidFill>
                  <a:schemeClr val="bg1"/>
                </a:solidFill>
              </a:rPr>
              <a:t> є </a:t>
            </a:r>
            <a:r>
              <a:rPr lang="ru-RU" sz="2400" dirty="0" err="1">
                <a:solidFill>
                  <a:schemeClr val="bg1"/>
                </a:solidFill>
              </a:rPr>
              <a:t>млинці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народні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гуляння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" name="Picture 2" descr="Картинки по запросу масниц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83" y="1211811"/>
            <a:ext cx="2682298" cy="194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584" y="1317522"/>
            <a:ext cx="8502100" cy="422788"/>
          </a:xfrm>
        </p:spPr>
        <p:txBody>
          <a:bodyPr/>
          <a:lstStyle/>
          <a:p>
            <a:pPr algn="r"/>
            <a:r>
              <a:rPr lang="ru-RU" sz="2800" dirty="0"/>
              <a:t>На </a:t>
            </a:r>
            <a:r>
              <a:rPr lang="ru-RU" sz="2800" dirty="0" err="1"/>
              <a:t>світі</a:t>
            </a:r>
            <a:r>
              <a:rPr lang="ru-RU" sz="2800" dirty="0"/>
              <a:t>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втратити</a:t>
            </a:r>
            <a:r>
              <a:rPr lang="ru-RU" sz="2800" dirty="0"/>
              <a:t> </a:t>
            </a:r>
            <a:r>
              <a:rPr lang="ru-RU" sz="2800" dirty="0" err="1"/>
              <a:t>багато</a:t>
            </a:r>
            <a:r>
              <a:rPr lang="ru-RU" sz="2800" dirty="0"/>
              <a:t>!</a:t>
            </a:r>
            <a:br>
              <a:rPr lang="ru-RU" sz="2800" dirty="0"/>
            </a:br>
            <a:r>
              <a:rPr lang="ru-RU" sz="2800" dirty="0" err="1"/>
              <a:t>Найбільша</a:t>
            </a:r>
            <a:r>
              <a:rPr lang="ru-RU" sz="2800" dirty="0"/>
              <a:t> </a:t>
            </a:r>
            <a:r>
              <a:rPr lang="ru-RU" sz="2800" dirty="0" err="1"/>
              <a:t>втрата</a:t>
            </a:r>
            <a:r>
              <a:rPr lang="ru-RU" sz="2800" dirty="0"/>
              <a:t> – </a:t>
            </a:r>
            <a:r>
              <a:rPr lang="ru-RU" sz="2800" dirty="0" err="1"/>
              <a:t>пам’ять</a:t>
            </a:r>
            <a:r>
              <a:rPr lang="ru-RU" sz="2800" dirty="0"/>
              <a:t> </a:t>
            </a:r>
            <a:r>
              <a:rPr lang="ru-RU" sz="2800" dirty="0" err="1"/>
              <a:t>поколінь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/>
              <a:t>Це</a:t>
            </a:r>
            <a:r>
              <a:rPr lang="ru-RU" sz="2800" dirty="0"/>
              <a:t> для народу </a:t>
            </a:r>
            <a:r>
              <a:rPr lang="ru-RU" sz="2800" dirty="0" err="1"/>
              <a:t>рівнозначно</a:t>
            </a:r>
            <a:r>
              <a:rPr lang="ru-RU" sz="2800" dirty="0"/>
              <a:t> – </a:t>
            </a:r>
            <a:r>
              <a:rPr lang="ru-RU" sz="2800" dirty="0" err="1"/>
              <a:t>страті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/>
              <a:t>Минуле</a:t>
            </a:r>
            <a:r>
              <a:rPr lang="ru-RU" sz="2800" dirty="0"/>
              <a:t> </a:t>
            </a:r>
            <a:r>
              <a:rPr lang="ru-RU" sz="2800" dirty="0" err="1"/>
              <a:t>невіддільне</a:t>
            </a:r>
            <a:r>
              <a:rPr lang="ru-RU" sz="2800" dirty="0"/>
              <a:t>, </a:t>
            </a:r>
            <a:r>
              <a:rPr lang="ru-RU" sz="2800" dirty="0" err="1"/>
              <a:t>наче</a:t>
            </a:r>
            <a:r>
              <a:rPr lang="ru-RU" sz="2800" dirty="0"/>
              <a:t> </a:t>
            </a:r>
            <a:r>
              <a:rPr lang="ru-RU" sz="2800" dirty="0" err="1"/>
              <a:t>тінь</a:t>
            </a:r>
            <a:r>
              <a:rPr lang="ru-RU" sz="28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7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90653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77841" y="107151"/>
            <a:ext cx="29883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+mj-lt"/>
              </a:rPr>
              <a:t>Ви </a:t>
            </a:r>
            <a:r>
              <a:rPr lang="ru-RU" sz="2200" dirty="0" err="1">
                <a:solidFill>
                  <a:srgbClr val="F7F6F4"/>
                </a:solidFill>
                <a:latin typeface="+mj-lt"/>
              </a:rPr>
              <a:t>відповіли</a:t>
            </a:r>
            <a:r>
              <a:rPr lang="ru-RU" sz="2200" dirty="0">
                <a:solidFill>
                  <a:srgbClr val="F7F6F4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rgbClr val="F7F6F4"/>
                </a:solidFill>
                <a:latin typeface="+mj-lt"/>
              </a:rPr>
              <a:t>невірно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Повернутися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назад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363233" y="1656938"/>
            <a:ext cx="4936417" cy="740029"/>
            <a:chOff x="719138" y="1021707"/>
            <a:chExt cx="3826763" cy="740029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19138" y="1546292"/>
              <a:ext cx="382676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endParaRPr lang="ru-RU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9138" y="1021707"/>
              <a:ext cx="17434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600" dirty="0">
                  <a:solidFill>
                    <a:prstClr val="black"/>
                  </a:solidFill>
                  <a:latin typeface="Roboto Slab"/>
                </a:rPr>
                <a:t>Правильна </a:t>
              </a:r>
              <a:r>
                <a:rPr lang="ru-RU" sz="1600" dirty="0" err="1">
                  <a:solidFill>
                    <a:prstClr val="black"/>
                  </a:solidFill>
                  <a:latin typeface="Roboto Slab"/>
                </a:rPr>
                <a:t>відповідь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400088" y="2005812"/>
            <a:ext cx="494367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800" dirty="0" smtClean="0">
                <a:solidFill>
                  <a:schemeClr val="bg1"/>
                </a:solidFill>
              </a:rPr>
              <a:t>	</a:t>
            </a:r>
            <a:r>
              <a:rPr lang="ru-RU" sz="2400" dirty="0" smtClean="0">
                <a:solidFill>
                  <a:schemeClr val="bg1"/>
                </a:solidFill>
              </a:rPr>
              <a:t>Свято </a:t>
            </a:r>
            <a:r>
              <a:rPr lang="ru-RU" sz="2400" dirty="0" err="1">
                <a:solidFill>
                  <a:schemeClr val="bg1"/>
                </a:solidFill>
              </a:rPr>
              <a:t>зустрічі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весни</a:t>
            </a:r>
            <a:r>
              <a:rPr lang="ru-RU" sz="2400" dirty="0">
                <a:solidFill>
                  <a:schemeClr val="bg1"/>
                </a:solidFill>
              </a:rPr>
              <a:t> та </a:t>
            </a:r>
            <a:r>
              <a:rPr lang="ru-RU" sz="2400" dirty="0" err="1">
                <a:solidFill>
                  <a:schemeClr val="bg1"/>
                </a:solidFill>
              </a:rPr>
              <a:t>проводів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зими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Головним</a:t>
            </a:r>
            <a:r>
              <a:rPr lang="ru-RU" sz="2400" dirty="0">
                <a:solidFill>
                  <a:schemeClr val="bg1"/>
                </a:solidFill>
              </a:rPr>
              <a:t> атрибутом </a:t>
            </a:r>
            <a:r>
              <a:rPr lang="ru-RU" sz="2400" dirty="0" err="1">
                <a:solidFill>
                  <a:schemeClr val="bg1"/>
                </a:solidFill>
              </a:rPr>
              <a:t>масниці</a:t>
            </a:r>
            <a:r>
              <a:rPr lang="ru-RU" sz="2400" dirty="0">
                <a:solidFill>
                  <a:schemeClr val="bg1"/>
                </a:solidFill>
              </a:rPr>
              <a:t> є </a:t>
            </a:r>
            <a:r>
              <a:rPr lang="ru-RU" sz="2400" dirty="0" err="1">
                <a:solidFill>
                  <a:schemeClr val="bg1"/>
                </a:solidFill>
              </a:rPr>
              <a:t>млинці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народні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гуляння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4" name="Picture 2" descr="Картинки по запросу масниц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83" y="1211811"/>
            <a:ext cx="2682298" cy="194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34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440648" y="107151"/>
            <a:ext cx="42627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</a:rPr>
              <a:t>Дайте </a:t>
            </a:r>
            <a:r>
              <a:rPr lang="ru-RU" sz="2200" dirty="0" err="1">
                <a:solidFill>
                  <a:srgbClr val="F7F6F4"/>
                </a:solidFill>
              </a:rPr>
              <a:t>відповідь</a:t>
            </a:r>
            <a:r>
              <a:rPr lang="ru-RU" sz="2200" dirty="0">
                <a:solidFill>
                  <a:srgbClr val="F7F6F4"/>
                </a:solidFill>
              </a:rPr>
              <a:t> на </a:t>
            </a:r>
            <a:r>
              <a:rPr lang="ru-RU" sz="2200" dirty="0" err="1">
                <a:solidFill>
                  <a:srgbClr val="F7F6F4"/>
                </a:solidFill>
              </a:rPr>
              <a:t>запитання</a:t>
            </a:r>
            <a:endParaRPr lang="ru-RU" sz="2200" dirty="0">
              <a:solidFill>
                <a:srgbClr val="F7F6F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775854" y="1448087"/>
            <a:ext cx="4180610" cy="1231106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 algn="just"/>
            <a:r>
              <a:rPr lang="ru-RU" sz="1600" dirty="0" err="1" smtClean="0">
                <a:solidFill>
                  <a:schemeClr val="bg1"/>
                </a:solidFill>
              </a:rPr>
              <a:t>Популярний</a:t>
            </a:r>
            <a:r>
              <a:rPr lang="ru-RU" sz="1600" dirty="0" smtClean="0">
                <a:solidFill>
                  <a:schemeClr val="bg1"/>
                </a:solidFill>
              </a:rPr>
              <a:t> у XVII–XIX ст. </a:t>
            </a:r>
            <a:r>
              <a:rPr lang="ru-RU" sz="1600" dirty="0" err="1" smtClean="0">
                <a:solidFill>
                  <a:schemeClr val="bg1"/>
                </a:solidFill>
              </a:rPr>
              <a:t>пересувний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ляльковий</a:t>
            </a:r>
            <a:r>
              <a:rPr lang="ru-RU" sz="1600" dirty="0" smtClean="0">
                <a:solidFill>
                  <a:schemeClr val="bg1"/>
                </a:solidFill>
              </a:rPr>
              <a:t> театр, </a:t>
            </a:r>
            <a:r>
              <a:rPr lang="ru-RU" sz="1600" dirty="0" err="1" smtClean="0">
                <a:solidFill>
                  <a:schemeClr val="bg1"/>
                </a:solidFill>
              </a:rPr>
              <a:t>з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яким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виступали</a:t>
            </a:r>
            <a:r>
              <a:rPr lang="ru-RU" sz="1600" dirty="0" smtClean="0">
                <a:solidFill>
                  <a:schemeClr val="bg1"/>
                </a:solidFill>
              </a:rPr>
              <a:t> на ярмарках, </a:t>
            </a:r>
            <a:r>
              <a:rPr lang="ru-RU" sz="1600" dirty="0" err="1" smtClean="0">
                <a:solidFill>
                  <a:schemeClr val="bg1"/>
                </a:solidFill>
              </a:rPr>
              <a:t>міських</a:t>
            </a:r>
            <a:r>
              <a:rPr lang="ru-RU" sz="1600" dirty="0" smtClean="0">
                <a:solidFill>
                  <a:schemeClr val="bg1"/>
                </a:solidFill>
              </a:rPr>
              <a:t> та </a:t>
            </a:r>
            <a:r>
              <a:rPr lang="ru-RU" sz="1600" dirty="0" err="1" smtClean="0">
                <a:solidFill>
                  <a:schemeClr val="bg1"/>
                </a:solidFill>
              </a:rPr>
              <a:t>сільських</a:t>
            </a:r>
            <a:r>
              <a:rPr lang="ru-RU" sz="1600" dirty="0" smtClean="0">
                <a:solidFill>
                  <a:schemeClr val="bg1"/>
                </a:solidFill>
              </a:rPr>
              <a:t> майданах, а </a:t>
            </a:r>
            <a:r>
              <a:rPr lang="ru-RU" sz="1600" dirty="0" err="1" smtClean="0">
                <a:solidFill>
                  <a:schemeClr val="bg1"/>
                </a:solidFill>
              </a:rPr>
              <a:t>частіше</a:t>
            </a:r>
            <a:r>
              <a:rPr lang="ru-RU" sz="1600" dirty="0" smtClean="0">
                <a:solidFill>
                  <a:schemeClr val="bg1"/>
                </a:solidFill>
              </a:rPr>
              <a:t> ходили по хатах у </a:t>
            </a:r>
            <a:r>
              <a:rPr lang="ru-RU" sz="1600" dirty="0" err="1" smtClean="0">
                <a:solidFill>
                  <a:schemeClr val="bg1"/>
                </a:solidFill>
              </a:rPr>
              <a:t>святкові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дні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667976" y="3221914"/>
            <a:ext cx="2520000" cy="42243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300" dirty="0" smtClean="0">
                <a:solidFill>
                  <a:schemeClr val="accent4">
                    <a:lumMod val="75000"/>
                  </a:schemeClr>
                </a:solidFill>
              </a:rPr>
              <a:t>Вертеп</a:t>
            </a:r>
            <a:endParaRPr lang="ru-RU" sz="13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3322865" y="3756496"/>
            <a:ext cx="2745425" cy="42243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300" dirty="0" smtClean="0">
                <a:solidFill>
                  <a:schemeClr val="accent4">
                    <a:lumMod val="75000"/>
                  </a:schemeClr>
                </a:solidFill>
              </a:rPr>
              <a:t>Маковій</a:t>
            </a: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3312475" y="3218161"/>
            <a:ext cx="2714252" cy="42243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300" dirty="0" err="1" smtClean="0">
                <a:solidFill>
                  <a:schemeClr val="accent4">
                    <a:lumMod val="75000"/>
                  </a:schemeClr>
                </a:solidFill>
              </a:rPr>
              <a:t>Жорно</a:t>
            </a:r>
            <a:endParaRPr lang="ru-RU" sz="13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688760" y="3752769"/>
            <a:ext cx="2520000" cy="42243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300" dirty="0" smtClean="0">
                <a:solidFill>
                  <a:schemeClr val="accent4">
                    <a:lumMod val="75000"/>
                  </a:schemeClr>
                </a:solidFill>
              </a:rPr>
              <a:t>Микола</a:t>
            </a:r>
            <a:endParaRPr lang="ru-RU" sz="13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1746" name="Picture 2" descr="Image result for Верте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0169" y="1106920"/>
            <a:ext cx="3368271" cy="1729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88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53370" y="107151"/>
            <a:ext cx="26372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+mj-lt"/>
              </a:rPr>
              <a:t>Ви </a:t>
            </a:r>
            <a:r>
              <a:rPr lang="ru-RU" sz="2200" dirty="0" err="1">
                <a:solidFill>
                  <a:srgbClr val="F7F6F4"/>
                </a:solidFill>
                <a:latin typeface="+mj-lt"/>
              </a:rPr>
              <a:t>відповіли</a:t>
            </a:r>
            <a:r>
              <a:rPr lang="ru-RU" sz="2200" dirty="0">
                <a:solidFill>
                  <a:srgbClr val="F7F6F4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rgbClr val="F7F6F4"/>
                </a:solidFill>
                <a:latin typeface="+mj-lt"/>
              </a:rPr>
              <a:t>вірно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Повернутися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назад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81422" y="1219132"/>
            <a:ext cx="4880111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	</a:t>
            </a:r>
            <a:r>
              <a:rPr lang="ru-RU" sz="2400" dirty="0" smtClean="0">
                <a:solidFill>
                  <a:schemeClr val="bg1"/>
                </a:solidFill>
              </a:rPr>
              <a:t>Вертеп,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яким</a:t>
            </a:r>
            <a:r>
              <a:rPr lang="ru-RU" sz="2400" dirty="0" smtClean="0">
                <a:solidFill>
                  <a:schemeClr val="bg1"/>
                </a:solidFill>
              </a:rPr>
              <a:t> ходили </a:t>
            </a:r>
            <a:r>
              <a:rPr lang="ru-RU" sz="2400" dirty="0" err="1" smtClean="0">
                <a:solidFill>
                  <a:schemeClr val="bg1"/>
                </a:solidFill>
              </a:rPr>
              <a:t>колядувати</a:t>
            </a:r>
            <a:r>
              <a:rPr lang="ru-RU" sz="2400" dirty="0" smtClean="0">
                <a:solidFill>
                  <a:schemeClr val="bg1"/>
                </a:solidFill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</a:rPr>
              <a:t>Західній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Україні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був</a:t>
            </a:r>
            <a:r>
              <a:rPr lang="ru-RU" sz="2400" dirty="0" smtClean="0">
                <a:solidFill>
                  <a:schemeClr val="bg1"/>
                </a:solidFill>
              </a:rPr>
              <a:t> невеликий за </a:t>
            </a:r>
            <a:r>
              <a:rPr lang="ru-RU" sz="2400" dirty="0" err="1" smtClean="0">
                <a:solidFill>
                  <a:schemeClr val="bg1"/>
                </a:solidFill>
              </a:rPr>
              <a:t>розмірами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нескладний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виконанням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Своєю</a:t>
            </a:r>
            <a:r>
              <a:rPr lang="ru-RU" sz="2400" dirty="0" smtClean="0">
                <a:solidFill>
                  <a:schemeClr val="bg1"/>
                </a:solidFill>
              </a:rPr>
              <a:t> формою </a:t>
            </a:r>
            <a:r>
              <a:rPr lang="ru-RU" sz="2400" dirty="0" err="1" smtClean="0">
                <a:solidFill>
                  <a:schemeClr val="bg1"/>
                </a:solidFill>
              </a:rPr>
              <a:t>він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нагадував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селянську</a:t>
            </a:r>
            <a:r>
              <a:rPr lang="ru-RU" sz="2400" dirty="0" smtClean="0">
                <a:solidFill>
                  <a:schemeClr val="bg1"/>
                </a:solidFill>
              </a:rPr>
              <a:t> хату </a:t>
            </a:r>
            <a:r>
              <a:rPr lang="ru-RU" sz="2400" dirty="0" err="1" smtClean="0">
                <a:solidFill>
                  <a:schemeClr val="bg1"/>
                </a:solidFill>
              </a:rPr>
              <a:t>або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церкву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2" name="Рисунок 11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32" y="1066366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4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77841" y="107151"/>
            <a:ext cx="29883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+mj-lt"/>
              </a:rPr>
              <a:t>Ви </a:t>
            </a:r>
            <a:r>
              <a:rPr lang="ru-RU" sz="2200" dirty="0" err="1">
                <a:solidFill>
                  <a:srgbClr val="F7F6F4"/>
                </a:solidFill>
                <a:latin typeface="+mj-lt"/>
              </a:rPr>
              <a:t>відповіли</a:t>
            </a:r>
            <a:r>
              <a:rPr lang="ru-RU" sz="2200" dirty="0">
                <a:solidFill>
                  <a:srgbClr val="F7F6F4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rgbClr val="F7F6F4"/>
                </a:solidFill>
                <a:latin typeface="+mj-lt"/>
              </a:rPr>
              <a:t>невірно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Повернутися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назад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322701" y="1039896"/>
            <a:ext cx="4936417" cy="2689807"/>
            <a:chOff x="711082" y="1021707"/>
            <a:chExt cx="3826763" cy="268980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11082" y="1587856"/>
              <a:ext cx="3826763" cy="212365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/>
              <a:r>
                <a:rPr lang="ru-RU" sz="1600" dirty="0" smtClean="0">
                  <a:solidFill>
                    <a:schemeClr val="bg1"/>
                  </a:solidFill>
                </a:rPr>
                <a:t>	</a:t>
              </a:r>
              <a:r>
                <a:rPr lang="ru-RU" sz="1800" dirty="0" smtClean="0">
                  <a:solidFill>
                    <a:schemeClr val="bg1"/>
                  </a:solidFill>
                </a:rPr>
                <a:t> </a:t>
              </a:r>
              <a:r>
                <a:rPr lang="ru-RU" sz="2300" dirty="0" smtClean="0">
                  <a:solidFill>
                    <a:schemeClr val="bg1"/>
                  </a:solidFill>
                </a:rPr>
                <a:t>Вертеп, </a:t>
              </a:r>
              <a:r>
                <a:rPr lang="ru-RU" sz="2300" dirty="0" err="1" smtClean="0">
                  <a:solidFill>
                    <a:schemeClr val="bg1"/>
                  </a:solidFill>
                </a:rPr>
                <a:t>з</a:t>
              </a:r>
              <a:r>
                <a:rPr lang="ru-RU" sz="2300" dirty="0" smtClean="0">
                  <a:solidFill>
                    <a:schemeClr val="bg1"/>
                  </a:solidFill>
                </a:rPr>
                <a:t> </a:t>
              </a:r>
              <a:r>
                <a:rPr lang="ru-RU" sz="2300" dirty="0" err="1" smtClean="0">
                  <a:solidFill>
                    <a:schemeClr val="bg1"/>
                  </a:solidFill>
                </a:rPr>
                <a:t>яким</a:t>
              </a:r>
              <a:r>
                <a:rPr lang="ru-RU" sz="2300" dirty="0" smtClean="0">
                  <a:solidFill>
                    <a:schemeClr val="bg1"/>
                  </a:solidFill>
                </a:rPr>
                <a:t> ходили </a:t>
              </a:r>
              <a:r>
                <a:rPr lang="ru-RU" sz="2300" dirty="0" err="1" smtClean="0">
                  <a:solidFill>
                    <a:schemeClr val="bg1"/>
                  </a:solidFill>
                </a:rPr>
                <a:t>колядувати</a:t>
              </a:r>
              <a:r>
                <a:rPr lang="ru-RU" sz="2300" dirty="0" smtClean="0">
                  <a:solidFill>
                    <a:schemeClr val="bg1"/>
                  </a:solidFill>
                </a:rPr>
                <a:t> на </a:t>
              </a:r>
              <a:r>
                <a:rPr lang="ru-RU" sz="2300" dirty="0" err="1" smtClean="0">
                  <a:solidFill>
                    <a:schemeClr val="bg1"/>
                  </a:solidFill>
                </a:rPr>
                <a:t>Західній</a:t>
              </a:r>
              <a:r>
                <a:rPr lang="ru-RU" sz="2300" dirty="0" smtClean="0">
                  <a:solidFill>
                    <a:schemeClr val="bg1"/>
                  </a:solidFill>
                </a:rPr>
                <a:t> </a:t>
              </a:r>
              <a:r>
                <a:rPr lang="ru-RU" sz="2300" dirty="0" err="1" smtClean="0">
                  <a:solidFill>
                    <a:schemeClr val="bg1"/>
                  </a:solidFill>
                </a:rPr>
                <a:t>Україні</a:t>
              </a:r>
              <a:r>
                <a:rPr lang="ru-RU" sz="2300" dirty="0" smtClean="0">
                  <a:solidFill>
                    <a:schemeClr val="bg1"/>
                  </a:solidFill>
                </a:rPr>
                <a:t>, </a:t>
              </a:r>
              <a:r>
                <a:rPr lang="ru-RU" sz="2300" dirty="0" err="1" smtClean="0">
                  <a:solidFill>
                    <a:schemeClr val="bg1"/>
                  </a:solidFill>
                </a:rPr>
                <a:t>був</a:t>
              </a:r>
              <a:r>
                <a:rPr lang="ru-RU" sz="2300" dirty="0" smtClean="0">
                  <a:solidFill>
                    <a:schemeClr val="bg1"/>
                  </a:solidFill>
                </a:rPr>
                <a:t> невеликий за </a:t>
              </a:r>
              <a:r>
                <a:rPr lang="ru-RU" sz="2300" dirty="0" err="1" smtClean="0">
                  <a:solidFill>
                    <a:schemeClr val="bg1"/>
                  </a:solidFill>
                </a:rPr>
                <a:t>розмірами</a:t>
              </a:r>
              <a:r>
                <a:rPr lang="ru-RU" sz="2300" dirty="0" smtClean="0">
                  <a:solidFill>
                    <a:schemeClr val="bg1"/>
                  </a:solidFill>
                </a:rPr>
                <a:t> </a:t>
              </a:r>
              <a:r>
                <a:rPr lang="ru-RU" sz="2300" dirty="0" err="1" smtClean="0">
                  <a:solidFill>
                    <a:schemeClr val="bg1"/>
                  </a:solidFill>
                </a:rPr>
                <a:t>і</a:t>
              </a:r>
              <a:r>
                <a:rPr lang="ru-RU" sz="2300" dirty="0" smtClean="0">
                  <a:solidFill>
                    <a:schemeClr val="bg1"/>
                  </a:solidFill>
                </a:rPr>
                <a:t> </a:t>
              </a:r>
              <a:r>
                <a:rPr lang="ru-RU" sz="2300" dirty="0" err="1" smtClean="0">
                  <a:solidFill>
                    <a:schemeClr val="bg1"/>
                  </a:solidFill>
                </a:rPr>
                <a:t>нескладний</a:t>
              </a:r>
              <a:r>
                <a:rPr lang="ru-RU" sz="2300" dirty="0" smtClean="0">
                  <a:solidFill>
                    <a:schemeClr val="bg1"/>
                  </a:solidFill>
                </a:rPr>
                <a:t> </a:t>
              </a:r>
              <a:r>
                <a:rPr lang="ru-RU" sz="2300" dirty="0" err="1" smtClean="0">
                  <a:solidFill>
                    <a:schemeClr val="bg1"/>
                  </a:solidFill>
                </a:rPr>
                <a:t>за</a:t>
              </a:r>
              <a:r>
                <a:rPr lang="ru-RU" sz="2300" dirty="0" smtClean="0">
                  <a:solidFill>
                    <a:schemeClr val="bg1"/>
                  </a:solidFill>
                </a:rPr>
                <a:t> </a:t>
              </a:r>
              <a:r>
                <a:rPr lang="ru-RU" sz="2300" dirty="0" err="1" smtClean="0">
                  <a:solidFill>
                    <a:schemeClr val="bg1"/>
                  </a:solidFill>
                </a:rPr>
                <a:t>виконанням</a:t>
              </a:r>
              <a:r>
                <a:rPr lang="ru-RU" sz="2300" dirty="0" smtClean="0">
                  <a:solidFill>
                    <a:schemeClr val="bg1"/>
                  </a:solidFill>
                </a:rPr>
                <a:t>. </a:t>
              </a:r>
              <a:r>
                <a:rPr lang="ru-RU" sz="2300" dirty="0" err="1" smtClean="0">
                  <a:solidFill>
                    <a:schemeClr val="bg1"/>
                  </a:solidFill>
                </a:rPr>
                <a:t>Своєю</a:t>
              </a:r>
              <a:r>
                <a:rPr lang="ru-RU" sz="2300" dirty="0" smtClean="0">
                  <a:solidFill>
                    <a:schemeClr val="bg1"/>
                  </a:solidFill>
                </a:rPr>
                <a:t> формою </a:t>
              </a:r>
              <a:r>
                <a:rPr lang="ru-RU" sz="2300" dirty="0" err="1" smtClean="0">
                  <a:solidFill>
                    <a:schemeClr val="bg1"/>
                  </a:solidFill>
                </a:rPr>
                <a:t>він</a:t>
              </a:r>
              <a:r>
                <a:rPr lang="ru-RU" sz="2300" dirty="0" smtClean="0">
                  <a:solidFill>
                    <a:schemeClr val="bg1"/>
                  </a:solidFill>
                </a:rPr>
                <a:t> </a:t>
              </a:r>
              <a:r>
                <a:rPr lang="ru-RU" sz="2300" dirty="0" err="1" smtClean="0">
                  <a:solidFill>
                    <a:schemeClr val="bg1"/>
                  </a:solidFill>
                </a:rPr>
                <a:t>нагадував</a:t>
              </a:r>
              <a:r>
                <a:rPr lang="ru-RU" sz="2300" dirty="0" smtClean="0">
                  <a:solidFill>
                    <a:schemeClr val="bg1"/>
                  </a:solidFill>
                </a:rPr>
                <a:t> </a:t>
              </a:r>
              <a:r>
                <a:rPr lang="ru-RU" sz="2300" dirty="0" err="1" smtClean="0">
                  <a:solidFill>
                    <a:schemeClr val="bg1"/>
                  </a:solidFill>
                </a:rPr>
                <a:t>селянську</a:t>
              </a:r>
              <a:r>
                <a:rPr lang="ru-RU" sz="2300" dirty="0" smtClean="0">
                  <a:solidFill>
                    <a:schemeClr val="bg1"/>
                  </a:solidFill>
                </a:rPr>
                <a:t> хату </a:t>
              </a:r>
              <a:r>
                <a:rPr lang="ru-RU" sz="2300" dirty="0" err="1" smtClean="0">
                  <a:solidFill>
                    <a:schemeClr val="bg1"/>
                  </a:solidFill>
                </a:rPr>
                <a:t>або</a:t>
              </a:r>
              <a:r>
                <a:rPr lang="ru-RU" sz="2300" dirty="0" smtClean="0">
                  <a:solidFill>
                    <a:schemeClr val="bg1"/>
                  </a:solidFill>
                </a:rPr>
                <a:t> </a:t>
              </a:r>
              <a:r>
                <a:rPr lang="ru-RU" sz="2300" dirty="0" err="1" smtClean="0">
                  <a:solidFill>
                    <a:schemeClr val="bg1"/>
                  </a:solidFill>
                </a:rPr>
                <a:t>церкву</a:t>
              </a:r>
              <a:r>
                <a:rPr lang="ru-RU" sz="2300" dirty="0" smtClean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9138" y="1021707"/>
              <a:ext cx="17434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600" dirty="0">
                  <a:solidFill>
                    <a:prstClr val="black"/>
                  </a:solidFill>
                  <a:latin typeface="Roboto Slab"/>
                </a:rPr>
                <a:t>Правильна </a:t>
              </a:r>
              <a:r>
                <a:rPr lang="ru-RU" sz="1600" dirty="0" err="1">
                  <a:solidFill>
                    <a:prstClr val="black"/>
                  </a:solidFill>
                  <a:latin typeface="Roboto Slab"/>
                </a:rPr>
                <a:t>відповідь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</p:grpSp>
      <p:pic>
        <p:nvPicPr>
          <p:cNvPr id="12" name="Рисунок 11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32" y="1066366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440648" y="107151"/>
            <a:ext cx="42627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</a:rPr>
              <a:t>Дайте </a:t>
            </a:r>
            <a:r>
              <a:rPr lang="ru-RU" sz="2200" dirty="0" err="1">
                <a:solidFill>
                  <a:srgbClr val="F7F6F4"/>
                </a:solidFill>
              </a:rPr>
              <a:t>відповідь</a:t>
            </a:r>
            <a:r>
              <a:rPr lang="ru-RU" sz="2200" dirty="0">
                <a:solidFill>
                  <a:srgbClr val="F7F6F4"/>
                </a:solidFill>
              </a:rPr>
              <a:t> на </a:t>
            </a:r>
            <a:r>
              <a:rPr lang="ru-RU" sz="2200" dirty="0" err="1">
                <a:solidFill>
                  <a:srgbClr val="F7F6F4"/>
                </a:solidFill>
              </a:rPr>
              <a:t>запитання</a:t>
            </a:r>
            <a:endParaRPr lang="ru-RU" sz="2200" dirty="0">
              <a:solidFill>
                <a:srgbClr val="F7F6F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723899" y="1593328"/>
            <a:ext cx="4720936" cy="62324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 lvl="0" algn="just"/>
            <a:r>
              <a:rPr lang="ru-RU" dirty="0" smtClean="0">
                <a:solidFill>
                  <a:schemeClr val="bg1"/>
                </a:solidFill>
              </a:rPr>
              <a:t>Народна </a:t>
            </a:r>
            <a:r>
              <a:rPr lang="ru-RU" dirty="0" err="1" smtClean="0">
                <a:solidFill>
                  <a:schemeClr val="bg1"/>
                </a:solidFill>
              </a:rPr>
              <a:t>ритуалізована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розвага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відома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дохристиянських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часів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дуже</a:t>
            </a:r>
            <a:r>
              <a:rPr lang="ru-RU" dirty="0" smtClean="0">
                <a:solidFill>
                  <a:schemeClr val="bg1"/>
                </a:solidFill>
              </a:rPr>
              <a:t> схожая на </a:t>
            </a:r>
            <a:r>
              <a:rPr lang="ru-RU" dirty="0" err="1" smtClean="0">
                <a:solidFill>
                  <a:schemeClr val="bg1"/>
                </a:solidFill>
              </a:rPr>
              <a:t>сучасний</a:t>
            </a:r>
            <a:r>
              <a:rPr lang="ru-RU" dirty="0" smtClean="0">
                <a:solidFill>
                  <a:schemeClr val="bg1"/>
                </a:solidFill>
              </a:rPr>
              <a:t> вид спорту – бокс, </a:t>
            </a:r>
            <a:r>
              <a:rPr lang="ru-RU" dirty="0" err="1" smtClean="0">
                <a:solidFill>
                  <a:schemeClr val="bg1"/>
                </a:solidFill>
              </a:rPr>
              <a:t>тільки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більшою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кількісттю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участників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719932" y="3149279"/>
            <a:ext cx="2520000" cy="43094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Маковій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3333257" y="3783811"/>
            <a:ext cx="2520000" cy="43094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dirty="0" err="1" smtClean="0">
                <a:solidFill>
                  <a:schemeClr val="accent4">
                    <a:lumMod val="75000"/>
                  </a:schemeClr>
                </a:solidFill>
              </a:rPr>
              <a:t>Зільницький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 обряд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3312475" y="3149277"/>
            <a:ext cx="2520000" cy="43094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Кулачні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бої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932" y="3752637"/>
            <a:ext cx="2520000" cy="43094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Щедрування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8674" name="Picture 2" descr="Image result for Кулачні бої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787" y="1000557"/>
            <a:ext cx="2917837" cy="1919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175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53371" y="107151"/>
            <a:ext cx="26372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+mj-lt"/>
              </a:rPr>
              <a:t>Ви </a:t>
            </a:r>
            <a:r>
              <a:rPr lang="ru-RU" sz="2200" dirty="0" err="1">
                <a:solidFill>
                  <a:srgbClr val="F7F6F4"/>
                </a:solidFill>
                <a:latin typeface="+mj-lt"/>
              </a:rPr>
              <a:t>відповіли</a:t>
            </a:r>
            <a:r>
              <a:rPr lang="ru-RU" sz="2200" dirty="0">
                <a:solidFill>
                  <a:srgbClr val="F7F6F4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rgbClr val="F7F6F4"/>
                </a:solidFill>
                <a:latin typeface="+mj-lt"/>
              </a:rPr>
              <a:t>вірно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Повернутися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назад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60411" y="1123894"/>
            <a:ext cx="494367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	</a:t>
            </a:r>
            <a:r>
              <a:rPr lang="ru-RU" sz="1600" dirty="0" smtClean="0"/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Кулачні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звичайно</a:t>
            </a:r>
            <a:r>
              <a:rPr lang="ru-RU" sz="2400" dirty="0" smtClean="0">
                <a:solidFill>
                  <a:schemeClr val="bg1"/>
                </a:solidFill>
              </a:rPr>
              <a:t> проходили </a:t>
            </a:r>
            <a:r>
              <a:rPr lang="ru-RU" sz="2400" dirty="0" err="1" smtClean="0">
                <a:solidFill>
                  <a:schemeClr val="bg1"/>
                </a:solidFill>
              </a:rPr>
              <a:t>взимку</a:t>
            </a:r>
            <a:r>
              <a:rPr lang="ru-RU" sz="2400" dirty="0" smtClean="0">
                <a:solidFill>
                  <a:schemeClr val="bg1"/>
                </a:solidFill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</a:rPr>
              <a:t>льоду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річок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ставків</a:t>
            </a:r>
            <a:r>
              <a:rPr lang="ru-RU" sz="2400" dirty="0" smtClean="0">
                <a:solidFill>
                  <a:schemeClr val="bg1"/>
                </a:solidFill>
              </a:rPr>
              <a:t>, озер, </a:t>
            </a:r>
            <a:r>
              <a:rPr lang="ru-RU" sz="2400" dirty="0" err="1" smtClean="0">
                <a:solidFill>
                  <a:schemeClr val="bg1"/>
                </a:solidFill>
              </a:rPr>
              <a:t>нерідко</a:t>
            </a:r>
            <a:r>
              <a:rPr lang="ru-RU" sz="2400" dirty="0" smtClean="0">
                <a:solidFill>
                  <a:schemeClr val="bg1"/>
                </a:solidFill>
              </a:rPr>
              <a:t> там, де </a:t>
            </a:r>
            <a:r>
              <a:rPr lang="ru-RU" sz="2400" dirty="0" err="1" smtClean="0">
                <a:solidFill>
                  <a:schemeClr val="bg1"/>
                </a:solidFill>
              </a:rPr>
              <a:t>відбувався</a:t>
            </a:r>
            <a:r>
              <a:rPr lang="ru-RU" sz="2400" dirty="0" smtClean="0">
                <a:solidFill>
                  <a:schemeClr val="bg1"/>
                </a:solidFill>
              </a:rPr>
              <a:t> обряд </a:t>
            </a:r>
            <a:r>
              <a:rPr lang="ru-RU" sz="2400" dirty="0" err="1" smtClean="0">
                <a:solidFill>
                  <a:schemeClr val="bg1"/>
                </a:solidFill>
              </a:rPr>
              <a:t>водосвяття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8" name="Рисунок 7" descr="300px-КУЛАЧНИЙ_БІ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64" y="894773"/>
            <a:ext cx="2925630" cy="192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9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77841" y="107151"/>
            <a:ext cx="29883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+mj-lt"/>
              </a:rPr>
              <a:t>Ви </a:t>
            </a:r>
            <a:r>
              <a:rPr lang="ru-RU" sz="2200" dirty="0" err="1">
                <a:solidFill>
                  <a:srgbClr val="F7F6F4"/>
                </a:solidFill>
                <a:latin typeface="+mj-lt"/>
              </a:rPr>
              <a:t>відповіли</a:t>
            </a:r>
            <a:r>
              <a:rPr lang="ru-RU" sz="2200" dirty="0">
                <a:solidFill>
                  <a:srgbClr val="F7F6F4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rgbClr val="F7F6F4"/>
                </a:solidFill>
                <a:latin typeface="+mj-lt"/>
              </a:rPr>
              <a:t>невірно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Повернутися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назад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446882" y="1033483"/>
            <a:ext cx="4936417" cy="2371244"/>
            <a:chOff x="719138" y="1021707"/>
            <a:chExt cx="3826763" cy="237124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19138" y="1546292"/>
              <a:ext cx="3826763" cy="184665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</a:rPr>
                <a:t>	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Кулачні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бої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звичайно</a:t>
              </a:r>
              <a:r>
                <a:rPr lang="ru-RU" sz="2400" dirty="0" smtClean="0">
                  <a:solidFill>
                    <a:schemeClr val="bg1"/>
                  </a:solidFill>
                </a:rPr>
                <a:t> проходили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взимку</a:t>
              </a:r>
              <a:r>
                <a:rPr lang="ru-RU" sz="2400" dirty="0" smtClean="0">
                  <a:solidFill>
                    <a:schemeClr val="bg1"/>
                  </a:solidFill>
                </a:rPr>
                <a:t> на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льоду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річок</a:t>
              </a:r>
              <a:r>
                <a:rPr lang="ru-RU" sz="2400" dirty="0" smtClean="0">
                  <a:solidFill>
                    <a:schemeClr val="bg1"/>
                  </a:solidFill>
                </a:rPr>
                <a:t>,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ставків</a:t>
              </a:r>
              <a:r>
                <a:rPr lang="ru-RU" sz="2400" dirty="0" smtClean="0">
                  <a:solidFill>
                    <a:schemeClr val="bg1"/>
                  </a:solidFill>
                </a:rPr>
                <a:t>, озер,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нерідко</a:t>
              </a:r>
              <a:r>
                <a:rPr lang="ru-RU" sz="2400" dirty="0" smtClean="0">
                  <a:solidFill>
                    <a:schemeClr val="bg1"/>
                  </a:solidFill>
                </a:rPr>
                <a:t> там, де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відбувався</a:t>
              </a:r>
              <a:r>
                <a:rPr lang="ru-RU" sz="2400" dirty="0" smtClean="0">
                  <a:solidFill>
                    <a:schemeClr val="bg1"/>
                  </a:solidFill>
                </a:rPr>
                <a:t> обряд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водосвяття</a:t>
              </a:r>
              <a:r>
                <a:rPr lang="ru-RU" sz="2400" dirty="0" smtClean="0">
                  <a:solidFill>
                    <a:schemeClr val="bg1"/>
                  </a:solidFill>
                </a:rPr>
                <a:t>. 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9138" y="1021707"/>
              <a:ext cx="17434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600" dirty="0">
                  <a:solidFill>
                    <a:prstClr val="black"/>
                  </a:solidFill>
                  <a:latin typeface="Roboto Slab"/>
                </a:rPr>
                <a:t>Правильна </a:t>
              </a:r>
              <a:r>
                <a:rPr lang="ru-RU" sz="1600" dirty="0" err="1">
                  <a:solidFill>
                    <a:prstClr val="black"/>
                  </a:solidFill>
                  <a:latin typeface="Roboto Slab"/>
                </a:rPr>
                <a:t>відповідь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</p:grpSp>
      <p:pic>
        <p:nvPicPr>
          <p:cNvPr id="12" name="Рисунок 11" descr="300px-КУЛАЧНИЙ_БІ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64" y="894773"/>
            <a:ext cx="2925630" cy="192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0648" y="107151"/>
            <a:ext cx="42627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</a:rPr>
              <a:t>Дайте </a:t>
            </a:r>
            <a:r>
              <a:rPr lang="ru-RU" sz="2200" dirty="0" err="1">
                <a:solidFill>
                  <a:srgbClr val="F7F6F4"/>
                </a:solidFill>
              </a:rPr>
              <a:t>відповідь</a:t>
            </a:r>
            <a:r>
              <a:rPr lang="ru-RU" sz="2200" dirty="0">
                <a:solidFill>
                  <a:srgbClr val="F7F6F4"/>
                </a:solidFill>
              </a:rPr>
              <a:t> на </a:t>
            </a:r>
            <a:r>
              <a:rPr lang="ru-RU" sz="2200" dirty="0" err="1">
                <a:solidFill>
                  <a:srgbClr val="F7F6F4"/>
                </a:solidFill>
              </a:rPr>
              <a:t>запитання</a:t>
            </a:r>
            <a:endParaRPr lang="ru-RU" sz="2200" dirty="0">
              <a:solidFill>
                <a:srgbClr val="F7F6F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723899" y="1664201"/>
            <a:ext cx="5474556" cy="646331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 lvl="0" algn="just"/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1400" dirty="0" smtClean="0">
                <a:solidFill>
                  <a:schemeClr val="bg1"/>
                </a:solidFill>
              </a:rPr>
              <a:t> 14 </a:t>
            </a:r>
            <a:r>
              <a:rPr lang="ru-RU" sz="1400" dirty="0" err="1" smtClean="0">
                <a:solidFill>
                  <a:schemeClr val="bg1"/>
                </a:solidFill>
              </a:rPr>
              <a:t>жовтня</a:t>
            </a:r>
            <a:r>
              <a:rPr lang="ru-RU" sz="1400" dirty="0" smtClean="0">
                <a:solidFill>
                  <a:schemeClr val="bg1"/>
                </a:solidFill>
              </a:rPr>
              <a:t> в </a:t>
            </a:r>
            <a:r>
              <a:rPr lang="ru-RU" sz="1400" dirty="0" err="1" smtClean="0">
                <a:solidFill>
                  <a:schemeClr val="bg1"/>
                </a:solidFill>
              </a:rPr>
              <a:t>Україні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відзначають</a:t>
            </a:r>
            <a:r>
              <a:rPr lang="ru-RU" sz="1400" dirty="0" smtClean="0">
                <a:solidFill>
                  <a:schemeClr val="bg1"/>
                </a:solidFill>
              </a:rPr>
              <a:t> День </a:t>
            </a:r>
            <a:r>
              <a:rPr lang="ru-RU" sz="1400" dirty="0" err="1" smtClean="0">
                <a:solidFill>
                  <a:schemeClr val="bg1"/>
                </a:solidFill>
              </a:rPr>
              <a:t>захисника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України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</a:rPr>
              <a:t>Покрови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Пресвятої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Богородиці</a:t>
            </a:r>
            <a:r>
              <a:rPr lang="ru-RU" sz="1400" dirty="0" smtClean="0">
                <a:solidFill>
                  <a:schemeClr val="bg1"/>
                </a:solidFill>
              </a:rPr>
              <a:t> та </a:t>
            </a:r>
            <a:r>
              <a:rPr lang="ru-RU" sz="1400" dirty="0" err="1" smtClean="0">
                <a:solidFill>
                  <a:schemeClr val="bg1"/>
                </a:solidFill>
              </a:rPr>
              <a:t>ще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одне</a:t>
            </a:r>
            <a:r>
              <a:rPr lang="ru-RU" sz="1400" dirty="0" smtClean="0">
                <a:solidFill>
                  <a:schemeClr val="bg1"/>
                </a:solidFill>
              </a:rPr>
              <a:t> свято. Яке?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699150" y="3204856"/>
            <a:ext cx="2520000" cy="609716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err="1" smtClean="0">
                <a:solidFill>
                  <a:schemeClr val="accent4">
                    <a:lumMod val="75000"/>
                  </a:schemeClr>
                </a:solidFill>
              </a:rPr>
              <a:t>Міжнародний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 день </a:t>
            </a:r>
            <a:r>
              <a:rPr lang="ru-RU" sz="1200" dirty="0" err="1" smtClean="0">
                <a:solidFill>
                  <a:schemeClr val="accent4">
                    <a:lumMod val="75000"/>
                  </a:schemeClr>
                </a:solidFill>
              </a:rPr>
              <a:t>рідної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accent4">
                    <a:lumMod val="75000"/>
                  </a:schemeClr>
                </a:solidFill>
              </a:rPr>
              <a:t>мови</a:t>
            </a:r>
            <a:endParaRPr lang="ru-RU" sz="1200" dirty="0">
              <a:solidFill>
                <a:schemeClr val="accent4">
                  <a:lumMod val="75000"/>
                </a:schemeClr>
              </a:solidFill>
              <a:latin typeface="Roboto Slab"/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3312475" y="3915675"/>
            <a:ext cx="2506434" cy="43094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>День толерантності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3312475" y="3209497"/>
            <a:ext cx="2506434" cy="609716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r>
              <a:rPr lang="uk-UA" sz="1200" dirty="0" smtClean="0">
                <a:solidFill>
                  <a:schemeClr val="accent4">
                    <a:lumMod val="75000"/>
                  </a:schemeClr>
                </a:solidFill>
              </a:rPr>
              <a:t>День Українського козацтва</a:t>
            </a:r>
            <a:endParaRPr lang="uk-UA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699149" y="3940176"/>
            <a:ext cx="2520000" cy="388379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100" dirty="0" smtClean="0">
                <a:solidFill>
                  <a:schemeClr val="accent4">
                    <a:lumMod val="75000"/>
                  </a:schemeClr>
                </a:solidFill>
              </a:rPr>
              <a:t>Водохреща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Roboto Slab"/>
            </a:endParaRPr>
          </a:p>
        </p:txBody>
      </p:sp>
      <p:pic>
        <p:nvPicPr>
          <p:cNvPr id="12" name="Рисунок 11" descr="h_ua_den_kozachestv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194" y="868075"/>
            <a:ext cx="2357867" cy="117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3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Ви </a:t>
            </a:r>
            <a:r>
              <a:rPr lang="ru-RU" sz="2200" dirty="0" err="1">
                <a:solidFill>
                  <a:srgbClr val="F7F6F4"/>
                </a:solidFill>
                <a:latin typeface="Roboto Slab"/>
              </a:rPr>
              <a:t>відповіли</a:t>
            </a:r>
            <a:r>
              <a:rPr lang="ru-RU" sz="2200" dirty="0">
                <a:solidFill>
                  <a:srgbClr val="F7F6F4"/>
                </a:solidFill>
                <a:latin typeface="Roboto Slab"/>
              </a:rPr>
              <a:t> </a:t>
            </a:r>
            <a:r>
              <a:rPr lang="ru-RU" sz="2200" dirty="0" err="1">
                <a:solidFill>
                  <a:srgbClr val="F7F6F4"/>
                </a:solidFill>
                <a:latin typeface="Roboto Slab"/>
              </a:rPr>
              <a:t>вірно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err="1">
                <a:solidFill>
                  <a:schemeClr val="tx1"/>
                </a:solidFill>
              </a:rPr>
              <a:t>Повернутися</a:t>
            </a:r>
            <a:r>
              <a:rPr lang="ru-RU" sz="1200" dirty="0">
                <a:solidFill>
                  <a:schemeClr val="tx1"/>
                </a:solidFill>
              </a:rPr>
              <a:t> назад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58890" y="1300970"/>
            <a:ext cx="4943670" cy="1969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just"/>
            <a:r>
              <a:rPr lang="uk-UA" sz="1600" dirty="0" smtClean="0">
                <a:solidFill>
                  <a:schemeClr val="bg1"/>
                </a:solidFill>
              </a:rPr>
              <a:t>	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День </a:t>
            </a:r>
            <a:r>
              <a:rPr lang="ru-RU" sz="1600" dirty="0" err="1" smtClean="0">
                <a:solidFill>
                  <a:schemeClr val="bg1"/>
                </a:solidFill>
              </a:rPr>
              <a:t>українського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козацтва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відзначається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вже</a:t>
            </a:r>
            <a:r>
              <a:rPr lang="ru-RU" sz="1600" dirty="0" smtClean="0">
                <a:solidFill>
                  <a:schemeClr val="bg1"/>
                </a:solidFill>
              </a:rPr>
              <a:t> далеко не перший десяток </a:t>
            </a:r>
            <a:r>
              <a:rPr lang="ru-RU" sz="1600" dirty="0" err="1" smtClean="0">
                <a:solidFill>
                  <a:schemeClr val="bg1"/>
                </a:solidFill>
              </a:rPr>
              <a:t>років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Звичайно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навколо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цих</a:t>
            </a:r>
            <a:r>
              <a:rPr lang="ru-RU" sz="1600" dirty="0" smtClean="0">
                <a:solidFill>
                  <a:schemeClr val="bg1"/>
                </a:solidFill>
              </a:rPr>
              <a:t> людей </a:t>
            </a:r>
            <a:r>
              <a:rPr lang="ru-RU" sz="1600" dirty="0" err="1" smtClean="0">
                <a:solidFill>
                  <a:schemeClr val="bg1"/>
                </a:solidFill>
              </a:rPr>
              <a:t>є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досить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багато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спірних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питань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але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недооцінити</a:t>
            </a:r>
            <a:r>
              <a:rPr lang="ru-RU" sz="1600" dirty="0" smtClean="0">
                <a:solidFill>
                  <a:schemeClr val="bg1"/>
                </a:solidFill>
              </a:rPr>
              <a:t> роль </a:t>
            </a:r>
            <a:r>
              <a:rPr lang="ru-RU" sz="1600" dirty="0" err="1" smtClean="0">
                <a:solidFill>
                  <a:schemeClr val="bg1"/>
                </a:solidFill>
              </a:rPr>
              <a:t>козацтва</a:t>
            </a:r>
            <a:r>
              <a:rPr lang="ru-RU" sz="1600" dirty="0" smtClean="0">
                <a:solidFill>
                  <a:schemeClr val="bg1"/>
                </a:solidFill>
              </a:rPr>
              <a:t> у </a:t>
            </a:r>
            <a:r>
              <a:rPr lang="ru-RU" sz="1600" dirty="0" err="1" smtClean="0">
                <a:solidFill>
                  <a:schemeClr val="bg1"/>
                </a:solidFill>
              </a:rPr>
              <a:t>становленні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незалежної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України</a:t>
            </a:r>
            <a:r>
              <a:rPr lang="ru-RU" sz="1600" dirty="0" smtClean="0">
                <a:solidFill>
                  <a:schemeClr val="bg1"/>
                </a:solidFill>
              </a:rPr>
              <a:t> не </a:t>
            </a:r>
            <a:r>
              <a:rPr lang="ru-RU" sz="1600" dirty="0" err="1" smtClean="0">
                <a:solidFill>
                  <a:schemeClr val="bg1"/>
                </a:solidFill>
              </a:rPr>
              <a:t>можна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Саме</a:t>
            </a:r>
            <a:r>
              <a:rPr lang="ru-RU" sz="1600" dirty="0" smtClean="0">
                <a:solidFill>
                  <a:schemeClr val="bg1"/>
                </a:solidFill>
              </a:rPr>
              <a:t> вони стали </a:t>
            </a:r>
            <a:r>
              <a:rPr lang="ru-RU" sz="1600" dirty="0" err="1" smtClean="0">
                <a:solidFill>
                  <a:schemeClr val="bg1"/>
                </a:solidFill>
              </a:rPr>
              <a:t>тими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хто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перші</a:t>
            </a:r>
            <a:r>
              <a:rPr lang="ru-RU" sz="1600" dirty="0" smtClean="0">
                <a:solidFill>
                  <a:schemeClr val="bg1"/>
                </a:solidFill>
              </a:rPr>
              <a:t> почали </a:t>
            </a:r>
            <a:r>
              <a:rPr lang="ru-RU" sz="1600" dirty="0" err="1" smtClean="0">
                <a:solidFill>
                  <a:schemeClr val="bg1"/>
                </a:solidFill>
              </a:rPr>
              <a:t>боротися</a:t>
            </a:r>
            <a:r>
              <a:rPr lang="ru-RU" sz="1600" dirty="0" smtClean="0">
                <a:solidFill>
                  <a:schemeClr val="bg1"/>
                </a:solidFill>
              </a:rPr>
              <a:t> за </a:t>
            </a:r>
            <a:r>
              <a:rPr lang="ru-RU" sz="1600" dirty="0" err="1" smtClean="0">
                <a:solidFill>
                  <a:schemeClr val="bg1"/>
                </a:solidFill>
              </a:rPr>
              <a:t>незалежність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України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і</a:t>
            </a:r>
            <a:r>
              <a:rPr lang="ru-RU" sz="1600" dirty="0" smtClean="0">
                <a:solidFill>
                  <a:schemeClr val="bg1"/>
                </a:solidFill>
              </a:rPr>
              <a:t> волю </a:t>
            </a:r>
            <a:r>
              <a:rPr lang="ru-RU" sz="1600" dirty="0" err="1" smtClean="0">
                <a:solidFill>
                  <a:schemeClr val="bg1"/>
                </a:solidFill>
              </a:rPr>
              <a:t>нашого</a:t>
            </a:r>
            <a:r>
              <a:rPr lang="ru-RU" sz="1600" dirty="0" smtClean="0">
                <a:solidFill>
                  <a:schemeClr val="bg1"/>
                </a:solidFill>
              </a:rPr>
              <a:t> народу. 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Koz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68" y="1059873"/>
            <a:ext cx="2389910" cy="163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Ви </a:t>
            </a:r>
            <a:r>
              <a:rPr lang="ru-RU" sz="2200" dirty="0" err="1">
                <a:solidFill>
                  <a:srgbClr val="F7F6F4"/>
                </a:solidFill>
                <a:latin typeface="Roboto Slab"/>
              </a:rPr>
              <a:t>відповіли</a:t>
            </a:r>
            <a:r>
              <a:rPr lang="ru-RU" sz="2200" dirty="0">
                <a:solidFill>
                  <a:srgbClr val="F7F6F4"/>
                </a:solidFill>
                <a:latin typeface="Roboto Slab"/>
              </a:rPr>
              <a:t> </a:t>
            </a:r>
            <a:r>
              <a:rPr lang="ru-RU" sz="2200" dirty="0" err="1">
                <a:solidFill>
                  <a:srgbClr val="F7F6F4"/>
                </a:solidFill>
                <a:latin typeface="Roboto Slab"/>
              </a:rPr>
              <a:t>невірно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err="1">
                <a:solidFill>
                  <a:schemeClr val="tx1"/>
                </a:solidFill>
              </a:rPr>
              <a:t>Повернутися</a:t>
            </a:r>
            <a:r>
              <a:rPr lang="ru-RU" sz="1200" dirty="0">
                <a:solidFill>
                  <a:schemeClr val="tx1"/>
                </a:solidFill>
              </a:rPr>
              <a:t> назад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362151" y="1289443"/>
            <a:ext cx="4936417" cy="3017575"/>
            <a:chOff x="719138" y="1021707"/>
            <a:chExt cx="3826763" cy="301757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19138" y="1546292"/>
              <a:ext cx="3826763" cy="24929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/>
              <a:r>
                <a:rPr lang="uk-UA" sz="1400" dirty="0" smtClean="0">
                  <a:solidFill>
                    <a:schemeClr val="bg1"/>
                  </a:solidFill>
                </a:rPr>
                <a:t>	</a:t>
              </a:r>
              <a:r>
                <a:rPr lang="ru-RU" sz="1400" dirty="0" smtClean="0">
                  <a:solidFill>
                    <a:schemeClr val="bg1"/>
                  </a:solidFill>
                </a:rPr>
                <a:t> </a:t>
              </a:r>
              <a:r>
                <a:rPr lang="ru-RU" sz="1800" dirty="0" smtClean="0">
                  <a:solidFill>
                    <a:schemeClr val="bg1"/>
                  </a:solidFill>
                </a:rPr>
                <a:t>День </a:t>
              </a:r>
              <a:r>
                <a:rPr lang="ru-RU" sz="1800" dirty="0" err="1" smtClean="0">
                  <a:solidFill>
                    <a:schemeClr val="bg1"/>
                  </a:solidFill>
                </a:rPr>
                <a:t>українського</a:t>
              </a:r>
              <a:r>
                <a:rPr lang="ru-RU" sz="1800" dirty="0" smtClean="0">
                  <a:solidFill>
                    <a:schemeClr val="bg1"/>
                  </a:solidFill>
                </a:rPr>
                <a:t> </a:t>
              </a:r>
              <a:r>
                <a:rPr lang="ru-RU" sz="1800" dirty="0" err="1" smtClean="0">
                  <a:solidFill>
                    <a:schemeClr val="bg1"/>
                  </a:solidFill>
                </a:rPr>
                <a:t>козацтва</a:t>
              </a:r>
              <a:r>
                <a:rPr lang="ru-RU" sz="1800" dirty="0" smtClean="0">
                  <a:solidFill>
                    <a:schemeClr val="bg1"/>
                  </a:solidFill>
                </a:rPr>
                <a:t> </a:t>
              </a:r>
              <a:r>
                <a:rPr lang="ru-RU" sz="1800" dirty="0" err="1" smtClean="0">
                  <a:solidFill>
                    <a:schemeClr val="bg1"/>
                  </a:solidFill>
                </a:rPr>
                <a:t>відзначається</a:t>
              </a:r>
              <a:r>
                <a:rPr lang="ru-RU" sz="1800" dirty="0" smtClean="0">
                  <a:solidFill>
                    <a:schemeClr val="bg1"/>
                  </a:solidFill>
                </a:rPr>
                <a:t> </a:t>
              </a:r>
              <a:r>
                <a:rPr lang="ru-RU" sz="1800" dirty="0" err="1" smtClean="0">
                  <a:solidFill>
                    <a:schemeClr val="bg1"/>
                  </a:solidFill>
                </a:rPr>
                <a:t>вже</a:t>
              </a:r>
              <a:r>
                <a:rPr lang="ru-RU" sz="1800" dirty="0" smtClean="0">
                  <a:solidFill>
                    <a:schemeClr val="bg1"/>
                  </a:solidFill>
                </a:rPr>
                <a:t> далеко не перший десяток </a:t>
              </a:r>
              <a:r>
                <a:rPr lang="ru-RU" sz="1800" dirty="0" err="1" smtClean="0">
                  <a:solidFill>
                    <a:schemeClr val="bg1"/>
                  </a:solidFill>
                </a:rPr>
                <a:t>років</a:t>
              </a:r>
              <a:r>
                <a:rPr lang="ru-RU" sz="1800" dirty="0" smtClean="0">
                  <a:solidFill>
                    <a:schemeClr val="bg1"/>
                  </a:solidFill>
                </a:rPr>
                <a:t>. </a:t>
              </a:r>
              <a:r>
                <a:rPr lang="ru-RU" sz="1800" dirty="0" err="1" smtClean="0">
                  <a:solidFill>
                    <a:schemeClr val="bg1"/>
                  </a:solidFill>
                </a:rPr>
                <a:t>Звичайно</a:t>
              </a:r>
              <a:r>
                <a:rPr lang="ru-RU" sz="1800" dirty="0" smtClean="0">
                  <a:solidFill>
                    <a:schemeClr val="bg1"/>
                  </a:solidFill>
                </a:rPr>
                <a:t>, </a:t>
              </a:r>
              <a:r>
                <a:rPr lang="ru-RU" sz="1800" dirty="0" err="1" smtClean="0">
                  <a:solidFill>
                    <a:schemeClr val="bg1"/>
                  </a:solidFill>
                </a:rPr>
                <a:t>навколо</a:t>
              </a:r>
              <a:r>
                <a:rPr lang="ru-RU" sz="1800" dirty="0" smtClean="0">
                  <a:solidFill>
                    <a:schemeClr val="bg1"/>
                  </a:solidFill>
                </a:rPr>
                <a:t> </a:t>
              </a:r>
              <a:r>
                <a:rPr lang="ru-RU" sz="1800" dirty="0" err="1" smtClean="0">
                  <a:solidFill>
                    <a:schemeClr val="bg1"/>
                  </a:solidFill>
                </a:rPr>
                <a:t>цих</a:t>
              </a:r>
              <a:r>
                <a:rPr lang="ru-RU" sz="1800" dirty="0" smtClean="0">
                  <a:solidFill>
                    <a:schemeClr val="bg1"/>
                  </a:solidFill>
                </a:rPr>
                <a:t> людей </a:t>
              </a:r>
              <a:r>
                <a:rPr lang="ru-RU" sz="1800" dirty="0" err="1" smtClean="0">
                  <a:solidFill>
                    <a:schemeClr val="bg1"/>
                  </a:solidFill>
                </a:rPr>
                <a:t>є</a:t>
              </a:r>
              <a:r>
                <a:rPr lang="ru-RU" sz="1800" dirty="0" smtClean="0">
                  <a:solidFill>
                    <a:schemeClr val="bg1"/>
                  </a:solidFill>
                </a:rPr>
                <a:t> </a:t>
              </a:r>
              <a:r>
                <a:rPr lang="ru-RU" sz="1800" dirty="0" err="1" smtClean="0">
                  <a:solidFill>
                    <a:schemeClr val="bg1"/>
                  </a:solidFill>
                </a:rPr>
                <a:t>досить</a:t>
              </a:r>
              <a:r>
                <a:rPr lang="ru-RU" sz="1800" dirty="0" smtClean="0">
                  <a:solidFill>
                    <a:schemeClr val="bg1"/>
                  </a:solidFill>
                </a:rPr>
                <a:t> </a:t>
              </a:r>
              <a:r>
                <a:rPr lang="ru-RU" sz="1800" dirty="0" err="1" smtClean="0">
                  <a:solidFill>
                    <a:schemeClr val="bg1"/>
                  </a:solidFill>
                </a:rPr>
                <a:t>багато</a:t>
              </a:r>
              <a:r>
                <a:rPr lang="ru-RU" sz="1800" dirty="0" smtClean="0">
                  <a:solidFill>
                    <a:schemeClr val="bg1"/>
                  </a:solidFill>
                </a:rPr>
                <a:t> </a:t>
              </a:r>
              <a:r>
                <a:rPr lang="ru-RU" sz="1800" dirty="0" err="1" smtClean="0">
                  <a:solidFill>
                    <a:schemeClr val="bg1"/>
                  </a:solidFill>
                </a:rPr>
                <a:t>спірних</a:t>
              </a:r>
              <a:r>
                <a:rPr lang="ru-RU" sz="1800" dirty="0" smtClean="0">
                  <a:solidFill>
                    <a:schemeClr val="bg1"/>
                  </a:solidFill>
                </a:rPr>
                <a:t> </a:t>
              </a:r>
              <a:r>
                <a:rPr lang="ru-RU" sz="1800" dirty="0" err="1" smtClean="0">
                  <a:solidFill>
                    <a:schemeClr val="bg1"/>
                  </a:solidFill>
                </a:rPr>
                <a:t>питань</a:t>
              </a:r>
              <a:r>
                <a:rPr lang="ru-RU" sz="1800" dirty="0" smtClean="0">
                  <a:solidFill>
                    <a:schemeClr val="bg1"/>
                  </a:solidFill>
                </a:rPr>
                <a:t>, </a:t>
              </a:r>
              <a:r>
                <a:rPr lang="ru-RU" sz="1800" dirty="0" err="1" smtClean="0">
                  <a:solidFill>
                    <a:schemeClr val="bg1"/>
                  </a:solidFill>
                </a:rPr>
                <a:t>але</a:t>
              </a:r>
              <a:r>
                <a:rPr lang="ru-RU" sz="1800" dirty="0" smtClean="0">
                  <a:solidFill>
                    <a:schemeClr val="bg1"/>
                  </a:solidFill>
                </a:rPr>
                <a:t> </a:t>
              </a:r>
              <a:r>
                <a:rPr lang="ru-RU" sz="1800" dirty="0" err="1" smtClean="0">
                  <a:solidFill>
                    <a:schemeClr val="bg1"/>
                  </a:solidFill>
                </a:rPr>
                <a:t>недооцінити</a:t>
              </a:r>
              <a:r>
                <a:rPr lang="ru-RU" sz="1800" dirty="0" smtClean="0">
                  <a:solidFill>
                    <a:schemeClr val="bg1"/>
                  </a:solidFill>
                </a:rPr>
                <a:t> роль </a:t>
              </a:r>
              <a:r>
                <a:rPr lang="ru-RU" sz="1800" dirty="0" err="1" smtClean="0">
                  <a:solidFill>
                    <a:schemeClr val="bg1"/>
                  </a:solidFill>
                </a:rPr>
                <a:t>козацтва</a:t>
              </a:r>
              <a:r>
                <a:rPr lang="ru-RU" sz="1800" dirty="0" smtClean="0">
                  <a:solidFill>
                    <a:schemeClr val="bg1"/>
                  </a:solidFill>
                </a:rPr>
                <a:t> у </a:t>
              </a:r>
              <a:r>
                <a:rPr lang="ru-RU" sz="1800" dirty="0" err="1" smtClean="0">
                  <a:solidFill>
                    <a:schemeClr val="bg1"/>
                  </a:solidFill>
                </a:rPr>
                <a:t>становленні</a:t>
              </a:r>
              <a:r>
                <a:rPr lang="ru-RU" sz="1800" dirty="0" smtClean="0">
                  <a:solidFill>
                    <a:schemeClr val="bg1"/>
                  </a:solidFill>
                </a:rPr>
                <a:t> </a:t>
              </a:r>
              <a:r>
                <a:rPr lang="ru-RU" sz="1800" dirty="0" err="1" smtClean="0">
                  <a:solidFill>
                    <a:schemeClr val="bg1"/>
                  </a:solidFill>
                </a:rPr>
                <a:t>незалежної</a:t>
              </a:r>
              <a:r>
                <a:rPr lang="ru-RU" sz="1800" dirty="0" smtClean="0">
                  <a:solidFill>
                    <a:schemeClr val="bg1"/>
                  </a:solidFill>
                </a:rPr>
                <a:t> </a:t>
              </a:r>
              <a:r>
                <a:rPr lang="ru-RU" sz="1800" dirty="0" err="1" smtClean="0">
                  <a:solidFill>
                    <a:schemeClr val="bg1"/>
                  </a:solidFill>
                </a:rPr>
                <a:t>України</a:t>
              </a:r>
              <a:r>
                <a:rPr lang="ru-RU" sz="1800" dirty="0" smtClean="0">
                  <a:solidFill>
                    <a:schemeClr val="bg1"/>
                  </a:solidFill>
                </a:rPr>
                <a:t> не </a:t>
              </a:r>
              <a:r>
                <a:rPr lang="ru-RU" sz="1800" dirty="0" err="1" smtClean="0">
                  <a:solidFill>
                    <a:schemeClr val="bg1"/>
                  </a:solidFill>
                </a:rPr>
                <a:t>можна</a:t>
              </a:r>
              <a:r>
                <a:rPr lang="ru-RU" sz="1800" dirty="0" smtClean="0">
                  <a:solidFill>
                    <a:schemeClr val="bg1"/>
                  </a:solidFill>
                </a:rPr>
                <a:t>. </a:t>
              </a:r>
              <a:r>
                <a:rPr lang="ru-RU" sz="1800" dirty="0" err="1" smtClean="0">
                  <a:solidFill>
                    <a:schemeClr val="bg1"/>
                  </a:solidFill>
                </a:rPr>
                <a:t>Саме</a:t>
              </a:r>
              <a:r>
                <a:rPr lang="ru-RU" sz="1800" dirty="0" smtClean="0">
                  <a:solidFill>
                    <a:schemeClr val="bg1"/>
                  </a:solidFill>
                </a:rPr>
                <a:t> вони стали </a:t>
              </a:r>
              <a:r>
                <a:rPr lang="ru-RU" sz="1800" dirty="0" err="1" smtClean="0">
                  <a:solidFill>
                    <a:schemeClr val="bg1"/>
                  </a:solidFill>
                </a:rPr>
                <a:t>тими</a:t>
              </a:r>
              <a:r>
                <a:rPr lang="ru-RU" sz="1800" dirty="0" smtClean="0">
                  <a:solidFill>
                    <a:schemeClr val="bg1"/>
                  </a:solidFill>
                </a:rPr>
                <a:t>, </a:t>
              </a:r>
              <a:r>
                <a:rPr lang="ru-RU" sz="1800" dirty="0" err="1" smtClean="0">
                  <a:solidFill>
                    <a:schemeClr val="bg1"/>
                  </a:solidFill>
                </a:rPr>
                <a:t>хто</a:t>
              </a:r>
              <a:r>
                <a:rPr lang="ru-RU" sz="1800" dirty="0" smtClean="0">
                  <a:solidFill>
                    <a:schemeClr val="bg1"/>
                  </a:solidFill>
                </a:rPr>
                <a:t> </a:t>
              </a:r>
              <a:r>
                <a:rPr lang="ru-RU" sz="1800" dirty="0" err="1" smtClean="0">
                  <a:solidFill>
                    <a:schemeClr val="bg1"/>
                  </a:solidFill>
                </a:rPr>
                <a:t>перші</a:t>
              </a:r>
              <a:r>
                <a:rPr lang="ru-RU" sz="1800" dirty="0" smtClean="0">
                  <a:solidFill>
                    <a:schemeClr val="bg1"/>
                  </a:solidFill>
                </a:rPr>
                <a:t> почали </a:t>
              </a:r>
              <a:r>
                <a:rPr lang="ru-RU" sz="1800" dirty="0" err="1" smtClean="0">
                  <a:solidFill>
                    <a:schemeClr val="bg1"/>
                  </a:solidFill>
                </a:rPr>
                <a:t>боротися</a:t>
              </a:r>
              <a:r>
                <a:rPr lang="ru-RU" sz="1800" dirty="0" smtClean="0">
                  <a:solidFill>
                    <a:schemeClr val="bg1"/>
                  </a:solidFill>
                </a:rPr>
                <a:t> за </a:t>
              </a:r>
              <a:r>
                <a:rPr lang="ru-RU" sz="1800" dirty="0" err="1" smtClean="0">
                  <a:solidFill>
                    <a:schemeClr val="bg1"/>
                  </a:solidFill>
                </a:rPr>
                <a:t>незалежність</a:t>
              </a:r>
              <a:r>
                <a:rPr lang="ru-RU" sz="1800" dirty="0" smtClean="0">
                  <a:solidFill>
                    <a:schemeClr val="bg1"/>
                  </a:solidFill>
                </a:rPr>
                <a:t> </a:t>
              </a:r>
              <a:r>
                <a:rPr lang="ru-RU" sz="1800" dirty="0" err="1" smtClean="0">
                  <a:solidFill>
                    <a:schemeClr val="bg1"/>
                  </a:solidFill>
                </a:rPr>
                <a:t>України</a:t>
              </a:r>
              <a:r>
                <a:rPr lang="ru-RU" sz="1800" dirty="0" smtClean="0">
                  <a:solidFill>
                    <a:schemeClr val="bg1"/>
                  </a:solidFill>
                </a:rPr>
                <a:t> </a:t>
              </a:r>
              <a:r>
                <a:rPr lang="ru-RU" sz="1800" dirty="0" err="1" smtClean="0">
                  <a:solidFill>
                    <a:schemeClr val="bg1"/>
                  </a:solidFill>
                </a:rPr>
                <a:t>і</a:t>
              </a:r>
              <a:r>
                <a:rPr lang="ru-RU" sz="1800" dirty="0" smtClean="0">
                  <a:solidFill>
                    <a:schemeClr val="bg1"/>
                  </a:solidFill>
                </a:rPr>
                <a:t> волю </a:t>
              </a:r>
              <a:r>
                <a:rPr lang="ru-RU" sz="1800" dirty="0" err="1" smtClean="0">
                  <a:solidFill>
                    <a:schemeClr val="bg1"/>
                  </a:solidFill>
                </a:rPr>
                <a:t>нашого</a:t>
              </a:r>
              <a:r>
                <a:rPr lang="ru-RU" sz="1800" dirty="0" smtClean="0">
                  <a:solidFill>
                    <a:schemeClr val="bg1"/>
                  </a:solidFill>
                </a:rPr>
                <a:t> народу. </a:t>
              </a:r>
              <a:endParaRPr lang="ru-RU" sz="18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9138" y="1021707"/>
              <a:ext cx="17434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600" dirty="0">
                  <a:solidFill>
                    <a:prstClr val="black"/>
                  </a:solidFill>
                  <a:latin typeface="Roboto Slab"/>
                </a:rPr>
                <a:t>Правильна </a:t>
              </a:r>
              <a:r>
                <a:rPr lang="ru-RU" sz="1600" dirty="0" err="1">
                  <a:solidFill>
                    <a:prstClr val="black"/>
                  </a:solidFill>
                  <a:latin typeface="Roboto Slab"/>
                </a:rPr>
                <a:t>відповідь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</p:grpSp>
      <p:pic>
        <p:nvPicPr>
          <p:cNvPr id="12" name="Рисунок 11" descr="Koz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86" y="1018309"/>
            <a:ext cx="2389910" cy="163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2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27602" y="282720"/>
            <a:ext cx="4033838" cy="4391025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02" y="436195"/>
            <a:ext cx="40338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uk-UA" sz="4000" b="1" dirty="0" smtClean="0">
                <a:solidFill>
                  <a:schemeClr val="bg1"/>
                </a:solidFill>
              </a:rPr>
              <a:t>Календарні свята та обряди </a:t>
            </a:r>
            <a:r>
              <a:rPr lang="uk-UA" sz="4000" b="1" dirty="0" err="1" smtClean="0">
                <a:solidFill>
                  <a:schemeClr val="bg1"/>
                </a:solidFill>
              </a:rPr>
              <a:t>укра</a:t>
            </a:r>
            <a:r>
              <a:rPr lang="ru-RU" sz="4000" b="1" dirty="0" err="1" smtClean="0">
                <a:solidFill>
                  <a:schemeClr val="bg1"/>
                </a:solidFill>
              </a:rPr>
              <a:t>їнців</a:t>
            </a:r>
            <a:endParaRPr lang="ru-RU" sz="3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Скругленный прямоугольник 18">
            <a:hlinkClick r:id="rId2" action="ppaction://hlinksldjump"/>
          </p:cNvPr>
          <p:cNvSpPr/>
          <p:nvPr/>
        </p:nvSpPr>
        <p:spPr>
          <a:xfrm>
            <a:off x="1265940" y="3120978"/>
            <a:ext cx="2219508" cy="67460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27000" dist="127000" dir="5400000" sx="90000" sy="90000" algn="t" rotWithShape="0">
              <a:schemeClr val="accent6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80000" rIns="360000" bIns="180000" rtlCol="0" anchor="ctr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bg1"/>
                </a:solidFill>
                <a:latin typeface="+mj-lt"/>
              </a:rPr>
              <a:t>Розпочати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+mj-lt"/>
              </a:rPr>
              <a:t>гру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1617315" y="4069934"/>
            <a:ext cx="1516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ru-RU" sz="1600" u="sng" dirty="0">
                <a:solidFill>
                  <a:schemeClr val="bg1">
                    <a:lumMod val="85000"/>
                  </a:schemeClr>
                </a:solidFill>
                <a:latin typeface="Roboto Slab"/>
                <a:hlinkClick r:id="rId4" action="ppaction://hlinksldjump"/>
              </a:rPr>
              <a:t>Правила </a:t>
            </a:r>
            <a:r>
              <a:rPr lang="ru-RU" sz="1600" u="sng" dirty="0" err="1" smtClean="0">
                <a:solidFill>
                  <a:srgbClr val="58C1BA"/>
                </a:solidFill>
                <a:latin typeface="Roboto Slab"/>
              </a:rPr>
              <a:t>гри</a:t>
            </a:r>
            <a:endParaRPr lang="ru-RU" sz="1600" u="sng" dirty="0">
              <a:solidFill>
                <a:schemeClr val="bg1">
                  <a:lumMod val="85000"/>
                </a:schemeClr>
              </a:solidFill>
              <a:latin typeface="Roboto Slab"/>
            </a:endParaRPr>
          </a:p>
        </p:txBody>
      </p:sp>
      <p:pic>
        <p:nvPicPr>
          <p:cNvPr id="14338" name="Picture 2" descr="Znalezione obrazy dla zapytania герб украї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778" y="1184341"/>
            <a:ext cx="3450933" cy="230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0648" y="107151"/>
            <a:ext cx="42627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</a:rPr>
              <a:t>Дайте </a:t>
            </a:r>
            <a:r>
              <a:rPr lang="ru-RU" sz="2200" dirty="0" err="1">
                <a:solidFill>
                  <a:srgbClr val="F7F6F4"/>
                </a:solidFill>
              </a:rPr>
              <a:t>відповідь</a:t>
            </a:r>
            <a:r>
              <a:rPr lang="ru-RU" sz="2200" dirty="0">
                <a:solidFill>
                  <a:srgbClr val="F7F6F4"/>
                </a:solidFill>
              </a:rPr>
              <a:t> на </a:t>
            </a:r>
            <a:r>
              <a:rPr lang="ru-RU" sz="2200" dirty="0" err="1">
                <a:solidFill>
                  <a:srgbClr val="F7F6F4"/>
                </a:solidFill>
              </a:rPr>
              <a:t>запитання</a:t>
            </a:r>
            <a:endParaRPr lang="ru-RU" sz="2200" dirty="0">
              <a:solidFill>
                <a:srgbClr val="F7F6F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723899" y="1817333"/>
            <a:ext cx="5474556" cy="42319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 algn="just"/>
            <a:r>
              <a:rPr lang="ru-RU" dirty="0" err="1" smtClean="0">
                <a:solidFill>
                  <a:schemeClr val="bg1"/>
                </a:solidFill>
              </a:rPr>
              <a:t>Скільки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днів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sz="1400" dirty="0" err="1" smtClean="0">
                <a:solidFill>
                  <a:schemeClr val="bg1"/>
                </a:solidFill>
              </a:rPr>
              <a:t>Україні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відзначається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День Святої Трійці.</a:t>
            </a:r>
          </a:p>
          <a:p>
            <a:pPr lvl="0" algn="just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719932" y="3294242"/>
            <a:ext cx="2520000" cy="43094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ru-RU" sz="1800" dirty="0">
              <a:solidFill>
                <a:schemeClr val="accent4">
                  <a:lumMod val="75000"/>
                </a:schemeClr>
              </a:solidFill>
              <a:latin typeface="Roboto Slab"/>
            </a:endParaRP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3312475" y="3929284"/>
            <a:ext cx="2520000" cy="43094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5</a:t>
            </a:r>
            <a:endParaRPr lang="ru-RU" sz="1800" dirty="0">
              <a:solidFill>
                <a:schemeClr val="accent4">
                  <a:lumMod val="75000"/>
                </a:schemeClr>
              </a:solidFill>
              <a:latin typeface="Roboto Slab"/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3312475" y="3307011"/>
            <a:ext cx="2520000" cy="405405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endParaRPr lang="ru-RU" sz="1200" dirty="0">
              <a:solidFill>
                <a:schemeClr val="accent4">
                  <a:lumMod val="75000"/>
                </a:schemeClr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932" y="3929284"/>
            <a:ext cx="2520000" cy="43094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ru-RU" sz="1800" dirty="0">
              <a:solidFill>
                <a:schemeClr val="accent4">
                  <a:lumMod val="75000"/>
                </a:schemeClr>
              </a:solidFill>
              <a:latin typeface="Roboto Slab"/>
            </a:endParaRPr>
          </a:p>
        </p:txBody>
      </p:sp>
      <p:pic>
        <p:nvPicPr>
          <p:cNvPr id="12" name="Рисунок 11" descr="1200px-Andrej_Rublëv_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835" y="831273"/>
            <a:ext cx="2459276" cy="30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Ви </a:t>
            </a:r>
            <a:r>
              <a:rPr lang="ru-RU" sz="2200" dirty="0" err="1">
                <a:solidFill>
                  <a:srgbClr val="F7F6F4"/>
                </a:solidFill>
                <a:latin typeface="Roboto Slab"/>
              </a:rPr>
              <a:t>відповіли</a:t>
            </a:r>
            <a:r>
              <a:rPr lang="ru-RU" sz="2200" dirty="0">
                <a:solidFill>
                  <a:srgbClr val="F7F6F4"/>
                </a:solidFill>
                <a:latin typeface="Roboto Slab"/>
              </a:rPr>
              <a:t> </a:t>
            </a:r>
            <a:r>
              <a:rPr lang="ru-RU" sz="2200" dirty="0" err="1">
                <a:solidFill>
                  <a:srgbClr val="F7F6F4"/>
                </a:solidFill>
                <a:latin typeface="Roboto Slab"/>
              </a:rPr>
              <a:t>вірно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err="1">
                <a:solidFill>
                  <a:schemeClr val="tx1"/>
                </a:solidFill>
              </a:rPr>
              <a:t>Повернутися</a:t>
            </a:r>
            <a:r>
              <a:rPr lang="ru-RU" sz="1200" dirty="0">
                <a:solidFill>
                  <a:schemeClr val="tx1"/>
                </a:solidFill>
              </a:rPr>
              <a:t> назад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75790" y="1450098"/>
            <a:ext cx="4943670" cy="6232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	 В </a:t>
            </a:r>
            <a:r>
              <a:rPr lang="ru-RU" dirty="0" err="1" smtClean="0">
                <a:solidFill>
                  <a:schemeClr val="bg1"/>
                </a:solidFill>
              </a:rPr>
              <a:t>Україні</a:t>
            </a:r>
            <a:r>
              <a:rPr lang="ru-RU" dirty="0" smtClean="0">
                <a:solidFill>
                  <a:schemeClr val="bg1"/>
                </a:solidFill>
              </a:rPr>
              <a:t> свято </a:t>
            </a:r>
            <a:r>
              <a:rPr lang="ru-RU" dirty="0" err="1" smtClean="0">
                <a:solidFill>
                  <a:schemeClr val="bg1"/>
                </a:solidFill>
              </a:rPr>
              <a:t>Трійці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відзначають</a:t>
            </a:r>
            <a:r>
              <a:rPr lang="ru-RU" dirty="0" smtClean="0">
                <a:solidFill>
                  <a:schemeClr val="bg1"/>
                </a:solidFill>
              </a:rPr>
              <a:t> 3 </a:t>
            </a:r>
            <a:r>
              <a:rPr lang="ru-RU" dirty="0" err="1" smtClean="0">
                <a:solidFill>
                  <a:schemeClr val="bg1"/>
                </a:solidFill>
              </a:rPr>
              <a:t>дні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Зелене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Клечальна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неділя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Клечальний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понеділок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Богодухів</a:t>
            </a:r>
            <a:r>
              <a:rPr lang="ru-RU" dirty="0" smtClean="0">
                <a:solidFill>
                  <a:schemeClr val="bg1"/>
                </a:solidFill>
              </a:rPr>
              <a:t> день.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1200px-Andrej_Rublëv_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45" y="810493"/>
            <a:ext cx="2313801" cy="285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4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Ви </a:t>
            </a:r>
            <a:r>
              <a:rPr lang="ru-RU" sz="2200" dirty="0" err="1">
                <a:solidFill>
                  <a:srgbClr val="F7F6F4"/>
                </a:solidFill>
                <a:latin typeface="Roboto Slab"/>
              </a:rPr>
              <a:t>відповіли</a:t>
            </a:r>
            <a:r>
              <a:rPr lang="ru-RU" sz="2200" dirty="0">
                <a:solidFill>
                  <a:srgbClr val="F7F6F4"/>
                </a:solidFill>
                <a:latin typeface="Roboto Slab"/>
              </a:rPr>
              <a:t> </a:t>
            </a:r>
            <a:r>
              <a:rPr lang="ru-RU" sz="2200" dirty="0" err="1">
                <a:solidFill>
                  <a:srgbClr val="F7F6F4"/>
                </a:solidFill>
                <a:latin typeface="Roboto Slab"/>
              </a:rPr>
              <a:t>невірно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err="1">
                <a:solidFill>
                  <a:schemeClr val="tx1"/>
                </a:solidFill>
              </a:rPr>
              <a:t>Повернутися</a:t>
            </a:r>
            <a:r>
              <a:rPr lang="ru-RU" sz="1200" dirty="0">
                <a:solidFill>
                  <a:schemeClr val="tx1"/>
                </a:solidFill>
              </a:rPr>
              <a:t> назад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478055" y="1509494"/>
            <a:ext cx="4936417" cy="1064705"/>
            <a:chOff x="711083" y="1021707"/>
            <a:chExt cx="3826763" cy="106470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11083" y="1463164"/>
              <a:ext cx="3826763" cy="62324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/>
              <a:r>
                <a:rPr lang="ru-RU" dirty="0">
                  <a:solidFill>
                    <a:schemeClr val="bg1"/>
                  </a:solidFill>
                </a:rPr>
                <a:t> </a:t>
              </a:r>
              <a:r>
                <a:rPr lang="ru-RU" dirty="0" smtClean="0">
                  <a:solidFill>
                    <a:schemeClr val="bg1"/>
                  </a:solidFill>
                </a:rPr>
                <a:t>	</a:t>
              </a:r>
              <a:r>
                <a:rPr lang="ru-RU" dirty="0" smtClean="0"/>
                <a:t> </a:t>
              </a:r>
              <a:r>
                <a:rPr lang="ru-RU" dirty="0" smtClean="0">
                  <a:solidFill>
                    <a:schemeClr val="bg1"/>
                  </a:solidFill>
                </a:rPr>
                <a:t>В </a:t>
              </a:r>
              <a:r>
                <a:rPr lang="ru-RU" dirty="0" err="1" smtClean="0">
                  <a:solidFill>
                    <a:schemeClr val="bg1"/>
                  </a:solidFill>
                </a:rPr>
                <a:t>Україні</a:t>
              </a:r>
              <a:r>
                <a:rPr lang="ru-RU" dirty="0" smtClean="0">
                  <a:solidFill>
                    <a:schemeClr val="bg1"/>
                  </a:solidFill>
                </a:rPr>
                <a:t> свято </a:t>
              </a:r>
              <a:r>
                <a:rPr lang="ru-RU" dirty="0" err="1" smtClean="0">
                  <a:solidFill>
                    <a:schemeClr val="bg1"/>
                  </a:solidFill>
                </a:rPr>
                <a:t>Трійці</a:t>
              </a:r>
              <a:r>
                <a:rPr lang="ru-RU" dirty="0" smtClean="0">
                  <a:solidFill>
                    <a:schemeClr val="bg1"/>
                  </a:solidFill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</a:rPr>
                <a:t>відзначають</a:t>
              </a:r>
              <a:r>
                <a:rPr lang="ru-RU" dirty="0" smtClean="0">
                  <a:solidFill>
                    <a:schemeClr val="bg1"/>
                  </a:solidFill>
                </a:rPr>
                <a:t> 3 </a:t>
              </a:r>
              <a:r>
                <a:rPr lang="ru-RU" dirty="0" err="1" smtClean="0">
                  <a:solidFill>
                    <a:schemeClr val="bg1"/>
                  </a:solidFill>
                </a:rPr>
                <a:t>дні</a:t>
              </a:r>
              <a:r>
                <a:rPr lang="ru-RU" dirty="0" smtClean="0">
                  <a:solidFill>
                    <a:schemeClr val="bg1"/>
                  </a:solidFill>
                </a:rPr>
                <a:t> - </a:t>
              </a:r>
              <a:r>
                <a:rPr lang="ru-RU" dirty="0" err="1" smtClean="0">
                  <a:solidFill>
                    <a:schemeClr val="bg1"/>
                  </a:solidFill>
                </a:rPr>
                <a:t>Зелене</a:t>
              </a:r>
              <a:r>
                <a:rPr lang="ru-RU" dirty="0" smtClean="0">
                  <a:solidFill>
                    <a:schemeClr val="bg1"/>
                  </a:solidFill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</a:rPr>
                <a:t>або</a:t>
              </a:r>
              <a:r>
                <a:rPr lang="ru-RU" dirty="0" smtClean="0">
                  <a:solidFill>
                    <a:schemeClr val="bg1"/>
                  </a:solidFill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</a:rPr>
                <a:t>Клечальна</a:t>
              </a:r>
              <a:r>
                <a:rPr lang="ru-RU" dirty="0" smtClean="0">
                  <a:solidFill>
                    <a:schemeClr val="bg1"/>
                  </a:solidFill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</a:rPr>
                <a:t>неділя</a:t>
              </a:r>
              <a:r>
                <a:rPr lang="ru-RU" dirty="0" smtClean="0">
                  <a:solidFill>
                    <a:schemeClr val="bg1"/>
                  </a:solidFill>
                </a:rPr>
                <a:t>, </a:t>
              </a:r>
              <a:r>
                <a:rPr lang="ru-RU" dirty="0" err="1" smtClean="0">
                  <a:solidFill>
                    <a:schemeClr val="bg1"/>
                  </a:solidFill>
                </a:rPr>
                <a:t>Клечальний</a:t>
              </a:r>
              <a:r>
                <a:rPr lang="ru-RU" dirty="0" smtClean="0">
                  <a:solidFill>
                    <a:schemeClr val="bg1"/>
                  </a:solidFill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</a:rPr>
                <a:t>понеділок</a:t>
              </a:r>
              <a:r>
                <a:rPr lang="ru-RU" dirty="0" smtClean="0">
                  <a:solidFill>
                    <a:schemeClr val="bg1"/>
                  </a:solidFill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</a:rPr>
                <a:t>і</a:t>
              </a:r>
              <a:r>
                <a:rPr lang="ru-RU" dirty="0" smtClean="0">
                  <a:solidFill>
                    <a:schemeClr val="bg1"/>
                  </a:solidFill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</a:rPr>
                <a:t>Богодухів</a:t>
              </a:r>
              <a:r>
                <a:rPr lang="ru-RU" dirty="0" smtClean="0">
                  <a:solidFill>
                    <a:schemeClr val="bg1"/>
                  </a:solidFill>
                </a:rPr>
                <a:t> день.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9138" y="1021707"/>
              <a:ext cx="17434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600" dirty="0">
                  <a:solidFill>
                    <a:prstClr val="black"/>
                  </a:solidFill>
                  <a:latin typeface="Roboto Slab"/>
                </a:rPr>
                <a:t>Правильна </a:t>
              </a:r>
              <a:r>
                <a:rPr lang="ru-RU" sz="1600" dirty="0" err="1">
                  <a:solidFill>
                    <a:prstClr val="black"/>
                  </a:solidFill>
                  <a:latin typeface="Roboto Slab"/>
                </a:rPr>
                <a:t>відповідь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</p:grpSp>
      <p:pic>
        <p:nvPicPr>
          <p:cNvPr id="14" name="Рисунок 13" descr="1200px-Andrej_Rublëv_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45" y="810493"/>
            <a:ext cx="2313801" cy="285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0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0648" y="107151"/>
            <a:ext cx="42627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</a:rPr>
              <a:t>Дайте </a:t>
            </a:r>
            <a:r>
              <a:rPr lang="ru-RU" sz="2200" dirty="0" err="1">
                <a:solidFill>
                  <a:srgbClr val="F7F6F4"/>
                </a:solidFill>
              </a:rPr>
              <a:t>відповідь</a:t>
            </a:r>
            <a:r>
              <a:rPr lang="ru-RU" sz="2200" dirty="0">
                <a:solidFill>
                  <a:srgbClr val="F7F6F4"/>
                </a:solidFill>
              </a:rPr>
              <a:t> на </a:t>
            </a:r>
            <a:r>
              <a:rPr lang="ru-RU" sz="2200" dirty="0" err="1">
                <a:solidFill>
                  <a:srgbClr val="F7F6F4"/>
                </a:solidFill>
              </a:rPr>
              <a:t>запитання</a:t>
            </a:r>
            <a:endParaRPr lang="ru-RU" sz="2200" dirty="0">
              <a:solidFill>
                <a:srgbClr val="F7F6F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1174171" y="1722446"/>
            <a:ext cx="4083627" cy="246221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 lvl="0" algn="just"/>
            <a:r>
              <a:rPr lang="ru-RU" sz="1600" dirty="0" err="1" smtClean="0">
                <a:solidFill>
                  <a:schemeClr val="bg1"/>
                </a:solidFill>
              </a:rPr>
              <a:t>Неділя</a:t>
            </a:r>
            <a:r>
              <a:rPr lang="ru-RU" sz="1600" dirty="0" smtClean="0">
                <a:solidFill>
                  <a:schemeClr val="bg1"/>
                </a:solidFill>
              </a:rPr>
              <a:t> за </a:t>
            </a:r>
            <a:r>
              <a:rPr lang="ru-RU" sz="1600" dirty="0" err="1" smtClean="0">
                <a:solidFill>
                  <a:schemeClr val="bg1"/>
                </a:solidFill>
              </a:rPr>
              <a:t>тиждень</a:t>
            </a:r>
            <a:r>
              <a:rPr lang="ru-RU" sz="1600" dirty="0" smtClean="0">
                <a:solidFill>
                  <a:schemeClr val="bg1"/>
                </a:solidFill>
              </a:rPr>
              <a:t> перед </a:t>
            </a:r>
            <a:r>
              <a:rPr lang="ru-RU" sz="1600" dirty="0" err="1" smtClean="0">
                <a:solidFill>
                  <a:schemeClr val="bg1"/>
                </a:solidFill>
              </a:rPr>
              <a:t>Великоднем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3348038" y="3291324"/>
            <a:ext cx="1940935" cy="405405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>
                <a:solidFill>
                  <a:schemeClr val="accent4">
                    <a:lumMod val="75000"/>
                  </a:schemeClr>
                </a:solidFill>
              </a:rPr>
              <a:t>День </a:t>
            </a:r>
            <a:r>
              <a:rPr lang="uk-UA" sz="1200" dirty="0" err="1" smtClean="0">
                <a:solidFill>
                  <a:schemeClr val="accent4">
                    <a:lumMod val="75000"/>
                  </a:schemeClr>
                </a:solidFill>
              </a:rPr>
              <a:t>вербно</a:t>
            </a:r>
            <a:r>
              <a:rPr lang="ru-RU" sz="1200" dirty="0" err="1" smtClean="0">
                <a:solidFill>
                  <a:schemeClr val="accent4">
                    <a:lumMod val="75000"/>
                  </a:schemeClr>
                </a:solidFill>
              </a:rPr>
              <a:t>ї</a:t>
            </a:r>
            <a:r>
              <a:rPr lang="ru-RU" sz="1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accent4">
                    <a:lumMod val="75000"/>
                  </a:schemeClr>
                </a:solidFill>
              </a:rPr>
              <a:t>гілки</a:t>
            </a:r>
            <a:r>
              <a:rPr lang="uk-UA" sz="1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1200" dirty="0">
              <a:solidFill>
                <a:schemeClr val="accent4">
                  <a:lumMod val="75000"/>
                </a:schemeClr>
              </a:solidFill>
              <a:latin typeface="Roboto Slab"/>
            </a:endParaRPr>
          </a:p>
        </p:txBody>
      </p:sp>
      <p:sp>
        <p:nvSpPr>
          <p:cNvPr id="14" name="Скругленный прямоугольник 13">
            <a:hlinkClick r:id="rId2" action="ppaction://hlinksldjump"/>
          </p:cNvPr>
          <p:cNvSpPr/>
          <p:nvPr/>
        </p:nvSpPr>
        <p:spPr>
          <a:xfrm>
            <a:off x="1207511" y="3092157"/>
            <a:ext cx="2003280" cy="64376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300" dirty="0" smtClean="0">
                <a:solidFill>
                  <a:schemeClr val="accent4">
                    <a:lumMod val="75000"/>
                  </a:schemeClr>
                </a:solidFill>
              </a:rPr>
              <a:t>День святой </a:t>
            </a:r>
            <a:r>
              <a:rPr lang="ru-RU" sz="1300" dirty="0" err="1" smtClean="0">
                <a:solidFill>
                  <a:schemeClr val="accent4">
                    <a:lumMod val="75000"/>
                  </a:schemeClr>
                </a:solidFill>
              </a:rPr>
              <a:t>Малании</a:t>
            </a:r>
            <a:endParaRPr lang="ru-RU" sz="1300" dirty="0">
              <a:solidFill>
                <a:schemeClr val="accent4">
                  <a:lumMod val="75000"/>
                </a:schemeClr>
              </a:solidFill>
              <a:latin typeface="Roboto Slab"/>
            </a:endParaRPr>
          </a:p>
        </p:txBody>
      </p:sp>
      <p:sp>
        <p:nvSpPr>
          <p:cNvPr id="16" name="Скругленный прямоугольник 15">
            <a:hlinkClick r:id="rId3" action="ppaction://hlinksldjump"/>
          </p:cNvPr>
          <p:cNvSpPr/>
          <p:nvPr/>
        </p:nvSpPr>
        <p:spPr>
          <a:xfrm>
            <a:off x="1186729" y="3876569"/>
            <a:ext cx="1992889" cy="43094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Вербна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неділя</a:t>
            </a:r>
            <a:endParaRPr lang="ru-RU" sz="1200" dirty="0">
              <a:solidFill>
                <a:schemeClr val="accent4">
                  <a:lumMod val="75000"/>
                </a:schemeClr>
              </a:solidFill>
              <a:latin typeface="Roboto Slab"/>
            </a:endParaRPr>
          </a:p>
        </p:txBody>
      </p:sp>
      <p:sp>
        <p:nvSpPr>
          <p:cNvPr id="17" name="Скругленный прямоугольник 16">
            <a:hlinkClick r:id="rId2" action="ppaction://hlinksldjump"/>
          </p:cNvPr>
          <p:cNvSpPr/>
          <p:nvPr/>
        </p:nvSpPr>
        <p:spPr>
          <a:xfrm>
            <a:off x="3316866" y="3889554"/>
            <a:ext cx="1982498" cy="43094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Вербний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день</a:t>
            </a:r>
            <a:endParaRPr lang="ru-RU" sz="1200" dirty="0">
              <a:solidFill>
                <a:schemeClr val="accent4">
                  <a:lumMod val="75000"/>
                </a:schemeClr>
              </a:solidFill>
              <a:latin typeface="Roboto Slab"/>
            </a:endParaRPr>
          </a:p>
        </p:txBody>
      </p:sp>
      <p:pic>
        <p:nvPicPr>
          <p:cNvPr id="12" name="Рисунок 11" descr="agrarnye_zeleni_svya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104" y="1036061"/>
            <a:ext cx="3015095" cy="18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1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3403" y="454911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Ви </a:t>
            </a:r>
            <a:r>
              <a:rPr lang="ru-RU" sz="2200" dirty="0" err="1">
                <a:solidFill>
                  <a:srgbClr val="F7F6F4"/>
                </a:solidFill>
                <a:latin typeface="Roboto Slab"/>
              </a:rPr>
              <a:t>відповіли</a:t>
            </a:r>
            <a:r>
              <a:rPr lang="ru-RU" sz="2200" dirty="0">
                <a:solidFill>
                  <a:srgbClr val="F7F6F4"/>
                </a:solidFill>
                <a:latin typeface="Roboto Slab"/>
              </a:rPr>
              <a:t> </a:t>
            </a:r>
            <a:r>
              <a:rPr lang="ru-RU" sz="2200" dirty="0" err="1">
                <a:solidFill>
                  <a:srgbClr val="F7F6F4"/>
                </a:solidFill>
                <a:latin typeface="Roboto Slab"/>
              </a:rPr>
              <a:t>вірно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err="1">
                <a:solidFill>
                  <a:schemeClr val="tx1"/>
                </a:solidFill>
              </a:rPr>
              <a:t>Повернутися</a:t>
            </a:r>
            <a:r>
              <a:rPr lang="ru-RU" sz="1200" dirty="0">
                <a:solidFill>
                  <a:schemeClr val="tx1"/>
                </a:solidFill>
              </a:rPr>
              <a:t> назад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22757" y="1344993"/>
            <a:ext cx="5028962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just"/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2400" dirty="0" smtClean="0">
                <a:solidFill>
                  <a:schemeClr val="bg1"/>
                </a:solidFill>
              </a:rPr>
              <a:t>У </a:t>
            </a:r>
            <a:r>
              <a:rPr lang="ru-RU" sz="2400" dirty="0" err="1" smtClean="0">
                <a:solidFill>
                  <a:schemeClr val="bg1"/>
                </a:solidFill>
              </a:rPr>
              <a:t>Вербну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неділю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українці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освячували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вербові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гілки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після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чого</a:t>
            </a:r>
            <a:r>
              <a:rPr lang="ru-RU" sz="2400" dirty="0" smtClean="0">
                <a:solidFill>
                  <a:schemeClr val="bg1"/>
                </a:solidFill>
              </a:rPr>
              <a:t> пороли ними </a:t>
            </a:r>
            <a:r>
              <a:rPr lang="ru-RU" sz="2400" dirty="0" err="1" smtClean="0">
                <a:solidFill>
                  <a:schemeClr val="bg1"/>
                </a:solidFill>
              </a:rPr>
              <a:t>членів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сім'ї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-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важливо</a:t>
            </a:r>
            <a:r>
              <a:rPr lang="ru-RU" sz="2400" dirty="0" smtClean="0">
                <a:solidFill>
                  <a:schemeClr val="bg1"/>
                </a:solidFill>
              </a:rPr>
              <a:t> - </a:t>
            </a:r>
            <a:r>
              <a:rPr lang="ru-RU" sz="2400" dirty="0" err="1" smtClean="0">
                <a:solidFill>
                  <a:schemeClr val="bg1"/>
                </a:solidFill>
              </a:rPr>
              <a:t>домашню</a:t>
            </a:r>
            <a:r>
              <a:rPr lang="ru-RU" sz="2400" dirty="0" smtClean="0">
                <a:solidFill>
                  <a:schemeClr val="bg1"/>
                </a:solidFill>
              </a:rPr>
              <a:t> худобу, </a:t>
            </a:r>
            <a:r>
              <a:rPr lang="ru-RU" sz="2400" dirty="0" err="1" smtClean="0">
                <a:solidFill>
                  <a:schemeClr val="bg1"/>
                </a:solidFill>
              </a:rPr>
              <a:t>примовляючи</a:t>
            </a:r>
            <a:r>
              <a:rPr lang="ru-RU" sz="2400" dirty="0" smtClean="0">
                <a:solidFill>
                  <a:schemeClr val="bg1"/>
                </a:solidFill>
              </a:rPr>
              <a:t> слова-обереги </a:t>
            </a:r>
            <a:r>
              <a:rPr lang="ru-RU" sz="2400" dirty="0" err="1" smtClean="0">
                <a:solidFill>
                  <a:schemeClr val="bg1"/>
                </a:solidFill>
              </a:rPr>
              <a:t>від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недугів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слабкостей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3c9a7e747c69a4b31e246c5f1d4f0663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35" y="1163783"/>
            <a:ext cx="2850972" cy="189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8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Ви </a:t>
            </a:r>
            <a:r>
              <a:rPr lang="ru-RU" sz="2200" dirty="0" err="1">
                <a:solidFill>
                  <a:srgbClr val="F7F6F4"/>
                </a:solidFill>
                <a:latin typeface="Roboto Slab"/>
              </a:rPr>
              <a:t>відповіли</a:t>
            </a:r>
            <a:r>
              <a:rPr lang="ru-RU" sz="2200" dirty="0">
                <a:solidFill>
                  <a:srgbClr val="F7F6F4"/>
                </a:solidFill>
                <a:latin typeface="Roboto Slab"/>
              </a:rPr>
              <a:t> </a:t>
            </a:r>
            <a:r>
              <a:rPr lang="ru-RU" sz="2200" dirty="0" err="1">
                <a:solidFill>
                  <a:srgbClr val="F7F6F4"/>
                </a:solidFill>
                <a:latin typeface="Roboto Slab"/>
              </a:rPr>
              <a:t>невірно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err="1">
                <a:solidFill>
                  <a:schemeClr val="tx1"/>
                </a:solidFill>
              </a:rPr>
              <a:t>Повернутися</a:t>
            </a:r>
            <a:r>
              <a:rPr lang="ru-RU" sz="1200" dirty="0">
                <a:solidFill>
                  <a:schemeClr val="tx1"/>
                </a:solidFill>
              </a:rPr>
              <a:t> назад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416113" y="1074123"/>
            <a:ext cx="4936417" cy="2903431"/>
            <a:chOff x="663065" y="1021707"/>
            <a:chExt cx="3826763" cy="290343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663065" y="1339815"/>
              <a:ext cx="3826763" cy="258532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just"/>
              <a:r>
                <a:rPr lang="ru-RU" sz="1400" dirty="0" smtClean="0">
                  <a:solidFill>
                    <a:schemeClr val="bg1"/>
                  </a:solidFill>
                </a:rPr>
                <a:t>	</a:t>
              </a:r>
              <a:r>
                <a:rPr lang="ru-RU" sz="2400" dirty="0" smtClean="0">
                  <a:solidFill>
                    <a:schemeClr val="bg1"/>
                  </a:solidFill>
                </a:rPr>
                <a:t>У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Вербну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неділю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українці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освячували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вербові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гілки</a:t>
              </a:r>
              <a:r>
                <a:rPr lang="ru-RU" sz="2400" dirty="0" smtClean="0">
                  <a:solidFill>
                    <a:schemeClr val="bg1"/>
                  </a:solidFill>
                </a:rPr>
                <a:t>,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після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чого</a:t>
              </a:r>
              <a:r>
                <a:rPr lang="ru-RU" sz="2400" dirty="0" smtClean="0">
                  <a:solidFill>
                    <a:schemeClr val="bg1"/>
                  </a:solidFill>
                </a:rPr>
                <a:t> пороли ними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членів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сім'ї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і</a:t>
              </a:r>
              <a:r>
                <a:rPr lang="ru-RU" sz="2400" dirty="0" smtClean="0">
                  <a:solidFill>
                    <a:schemeClr val="bg1"/>
                  </a:solidFill>
                </a:rPr>
                <a:t> -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що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важливо</a:t>
              </a:r>
              <a:r>
                <a:rPr lang="ru-RU" sz="2400" dirty="0" smtClean="0">
                  <a:solidFill>
                    <a:schemeClr val="bg1"/>
                  </a:solidFill>
                </a:rPr>
                <a:t> -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домашню</a:t>
              </a:r>
              <a:r>
                <a:rPr lang="ru-RU" sz="2400" dirty="0" smtClean="0">
                  <a:solidFill>
                    <a:schemeClr val="bg1"/>
                  </a:solidFill>
                </a:rPr>
                <a:t> худобу,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примовляючи</a:t>
              </a:r>
              <a:r>
                <a:rPr lang="ru-RU" sz="2400" dirty="0" smtClean="0">
                  <a:solidFill>
                    <a:schemeClr val="bg1"/>
                  </a:solidFill>
                </a:rPr>
                <a:t> слова-обереги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від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недугів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і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слабкостей</a:t>
              </a:r>
              <a:r>
                <a:rPr lang="ru-RU" sz="2400" dirty="0" smtClean="0">
                  <a:solidFill>
                    <a:schemeClr val="bg1"/>
                  </a:solidFill>
                </a:rPr>
                <a:t>.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9138" y="1021707"/>
              <a:ext cx="17434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600" dirty="0">
                  <a:solidFill>
                    <a:prstClr val="black"/>
                  </a:solidFill>
                  <a:latin typeface="Roboto Slab"/>
                </a:rPr>
                <a:t>Правильна </a:t>
              </a:r>
              <a:r>
                <a:rPr lang="ru-RU" sz="1600" dirty="0" err="1">
                  <a:solidFill>
                    <a:prstClr val="black"/>
                  </a:solidFill>
                  <a:latin typeface="Roboto Slab"/>
                </a:rPr>
                <a:t>відповідь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</p:grpSp>
      <p:pic>
        <p:nvPicPr>
          <p:cNvPr id="12" name="Рисунок 11" descr="3c9a7e747c69a4b31e246c5f1d4f0663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53" y="1122219"/>
            <a:ext cx="2803978" cy="185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3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0648" y="107151"/>
            <a:ext cx="42627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</a:rPr>
              <a:t>Дайте </a:t>
            </a:r>
            <a:r>
              <a:rPr lang="ru-RU" sz="2200" dirty="0" err="1">
                <a:solidFill>
                  <a:srgbClr val="F7F6F4"/>
                </a:solidFill>
              </a:rPr>
              <a:t>відповідь</a:t>
            </a:r>
            <a:r>
              <a:rPr lang="ru-RU" sz="2200" dirty="0">
                <a:solidFill>
                  <a:srgbClr val="F7F6F4"/>
                </a:solidFill>
              </a:rPr>
              <a:t> на </a:t>
            </a:r>
            <a:r>
              <a:rPr lang="ru-RU" sz="2200" dirty="0" err="1">
                <a:solidFill>
                  <a:srgbClr val="F7F6F4"/>
                </a:solidFill>
              </a:rPr>
              <a:t>запитання</a:t>
            </a:r>
            <a:endParaRPr lang="ru-RU" sz="2200" dirty="0">
              <a:solidFill>
                <a:srgbClr val="F7F6F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734290" y="1572587"/>
            <a:ext cx="4429992" cy="430887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Коли </a:t>
            </a:r>
            <a:r>
              <a:rPr lang="ru-RU" sz="1400" dirty="0" err="1" smtClean="0">
                <a:solidFill>
                  <a:schemeClr val="bg1"/>
                </a:solidFill>
              </a:rPr>
              <a:t>відмічають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традиційне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східнослов'янське</a:t>
            </a:r>
            <a:r>
              <a:rPr lang="ru-RU" sz="1400" dirty="0" smtClean="0">
                <a:solidFill>
                  <a:schemeClr val="bg1"/>
                </a:solidFill>
              </a:rPr>
              <a:t> свято </a:t>
            </a:r>
            <a:r>
              <a:rPr lang="vi-VN" sz="1400" dirty="0" smtClean="0">
                <a:solidFill>
                  <a:schemeClr val="bg1"/>
                </a:solidFill>
              </a:rPr>
              <a:t>Іва́на Купа́ла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2994747" y="3039972"/>
            <a:ext cx="2148753" cy="44098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7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липня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Roboto Slab"/>
            </a:endParaRPr>
          </a:p>
        </p:txBody>
      </p:sp>
      <p:sp>
        <p:nvSpPr>
          <p:cNvPr id="14" name="Скругленный прямоугольник 13">
            <a:hlinkClick r:id="rId3" action="ppaction://hlinksldjump"/>
          </p:cNvPr>
          <p:cNvSpPr/>
          <p:nvPr/>
        </p:nvSpPr>
        <p:spPr>
          <a:xfrm>
            <a:off x="3005138" y="3620645"/>
            <a:ext cx="2148753" cy="43181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25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березня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Roboto Slab"/>
            </a:endParaRPr>
          </a:p>
        </p:txBody>
      </p:sp>
      <p:sp>
        <p:nvSpPr>
          <p:cNvPr id="16" name="Скругленный прямоугольник 15">
            <a:hlinkClick r:id="rId3" action="ppaction://hlinksldjump"/>
          </p:cNvPr>
          <p:cNvSpPr/>
          <p:nvPr/>
        </p:nvSpPr>
        <p:spPr>
          <a:xfrm>
            <a:off x="719138" y="3053085"/>
            <a:ext cx="2148753" cy="438259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12 червня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Roboto Slab"/>
            </a:endParaRPr>
          </a:p>
        </p:txBody>
      </p:sp>
      <p:sp>
        <p:nvSpPr>
          <p:cNvPr id="17" name="Скругленный прямоугольник 16">
            <a:hlinkClick r:id="rId3" action="ppaction://hlinksldjump"/>
          </p:cNvPr>
          <p:cNvSpPr/>
          <p:nvPr/>
        </p:nvSpPr>
        <p:spPr>
          <a:xfrm>
            <a:off x="719139" y="3625019"/>
            <a:ext cx="2159144" cy="43094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24 червня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" name="Рисунок 10" descr="1024px-Соколов_Ночь-на-Ивана-Купалу_18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034" y="955964"/>
            <a:ext cx="3380593" cy="21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2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Ви </a:t>
            </a:r>
            <a:r>
              <a:rPr lang="ru-RU" sz="2200" dirty="0" err="1">
                <a:solidFill>
                  <a:srgbClr val="F7F6F4"/>
                </a:solidFill>
                <a:latin typeface="Roboto Slab"/>
              </a:rPr>
              <a:t>відповіли</a:t>
            </a:r>
            <a:r>
              <a:rPr lang="ru-RU" sz="2200" dirty="0">
                <a:solidFill>
                  <a:srgbClr val="F7F6F4"/>
                </a:solidFill>
                <a:latin typeface="Roboto Slab"/>
              </a:rPr>
              <a:t> </a:t>
            </a:r>
            <a:r>
              <a:rPr lang="ru-RU" sz="2200" dirty="0" err="1">
                <a:solidFill>
                  <a:srgbClr val="F7F6F4"/>
                </a:solidFill>
                <a:latin typeface="Roboto Slab"/>
              </a:rPr>
              <a:t>вірно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err="1">
                <a:solidFill>
                  <a:schemeClr val="tx1"/>
                </a:solidFill>
              </a:rPr>
              <a:t>Повернутися</a:t>
            </a:r>
            <a:r>
              <a:rPr lang="ru-RU" sz="1200" dirty="0">
                <a:solidFill>
                  <a:schemeClr val="tx1"/>
                </a:solidFill>
              </a:rPr>
              <a:t> назад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59573" y="1153350"/>
            <a:ext cx="5528136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uk-UA" sz="1600" dirty="0" smtClean="0">
                <a:solidFill>
                  <a:schemeClr val="bg1"/>
                </a:solidFill>
              </a:rPr>
              <a:t>	</a:t>
            </a:r>
            <a:r>
              <a:rPr lang="ru-RU" sz="2400" dirty="0" smtClean="0">
                <a:solidFill>
                  <a:schemeClr val="bg1"/>
                </a:solidFill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</a:rPr>
              <a:t>зв'язку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введенням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григоріанського</a:t>
            </a:r>
            <a:r>
              <a:rPr lang="ru-RU" sz="2400" dirty="0" smtClean="0">
                <a:solidFill>
                  <a:schemeClr val="bg1"/>
                </a:solidFill>
              </a:rPr>
              <a:t> календаря 1 </a:t>
            </a:r>
            <a:r>
              <a:rPr lang="ru-RU" sz="2400" dirty="0" err="1" smtClean="0">
                <a:solidFill>
                  <a:schemeClr val="bg1"/>
                </a:solidFill>
              </a:rPr>
              <a:t>березня</a:t>
            </a:r>
            <a:r>
              <a:rPr lang="ru-RU" sz="2400" dirty="0" smtClean="0">
                <a:solidFill>
                  <a:schemeClr val="bg1"/>
                </a:solidFill>
              </a:rPr>
              <a:t> 1918 </a:t>
            </a:r>
            <a:r>
              <a:rPr lang="ru-RU" sz="2400" dirty="0" err="1" smtClean="0">
                <a:solidFill>
                  <a:schemeClr val="bg1"/>
                </a:solidFill>
              </a:rPr>
              <a:t>збігається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церковним</a:t>
            </a:r>
            <a:r>
              <a:rPr lang="ru-RU" sz="2400" dirty="0" smtClean="0">
                <a:solidFill>
                  <a:schemeClr val="bg1"/>
                </a:solidFill>
              </a:rPr>
              <a:t> святом </a:t>
            </a:r>
            <a:r>
              <a:rPr lang="ru-RU" sz="2400" dirty="0" err="1" smtClean="0">
                <a:solidFill>
                  <a:schemeClr val="bg1"/>
                </a:solidFill>
              </a:rPr>
              <a:t>Різдва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Івана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Предтечі</a:t>
            </a:r>
            <a:r>
              <a:rPr lang="ru-RU" sz="2400" dirty="0" smtClean="0">
                <a:solidFill>
                  <a:schemeClr val="bg1"/>
                </a:solidFill>
              </a:rPr>
              <a:t> та </a:t>
            </a:r>
            <a:r>
              <a:rPr lang="ru-RU" sz="2400" dirty="0" err="1" smtClean="0">
                <a:solidFill>
                  <a:schemeClr val="bg1"/>
                </a:solidFill>
              </a:rPr>
              <a:t>припадає</a:t>
            </a:r>
            <a:r>
              <a:rPr lang="ru-RU" sz="2400" dirty="0" smtClean="0">
                <a:solidFill>
                  <a:schemeClr val="bg1"/>
                </a:solidFill>
              </a:rPr>
              <a:t> на 24 </a:t>
            </a:r>
            <a:r>
              <a:rPr lang="ru-RU" sz="2400" dirty="0" err="1" smtClean="0">
                <a:solidFill>
                  <a:schemeClr val="bg1"/>
                </a:solidFill>
              </a:rPr>
              <a:t>червня</a:t>
            </a:r>
            <a:r>
              <a:rPr lang="ru-RU" sz="2400" dirty="0" smtClean="0">
                <a:solidFill>
                  <a:schemeClr val="bg1"/>
                </a:solidFill>
              </a:rPr>
              <a:t> (7 </a:t>
            </a:r>
            <a:r>
              <a:rPr lang="ru-RU" sz="2400" dirty="0" err="1" smtClean="0">
                <a:solidFill>
                  <a:schemeClr val="bg1"/>
                </a:solidFill>
              </a:rPr>
              <a:t>липня</a:t>
            </a:r>
            <a:r>
              <a:rPr lang="ru-RU" sz="2400" dirty="0" smtClean="0">
                <a:solidFill>
                  <a:schemeClr val="bg1"/>
                </a:solidFill>
              </a:rPr>
              <a:t>) 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Ivankupa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25" y="993302"/>
            <a:ext cx="2338647" cy="129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1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Ви </a:t>
            </a:r>
            <a:r>
              <a:rPr lang="ru-RU" sz="2200" dirty="0" err="1">
                <a:solidFill>
                  <a:srgbClr val="F7F6F4"/>
                </a:solidFill>
                <a:latin typeface="Roboto Slab"/>
              </a:rPr>
              <a:t>відповіли</a:t>
            </a:r>
            <a:r>
              <a:rPr lang="ru-RU" sz="2200" dirty="0">
                <a:solidFill>
                  <a:srgbClr val="F7F6F4"/>
                </a:solidFill>
                <a:latin typeface="Roboto Slab"/>
              </a:rPr>
              <a:t> </a:t>
            </a:r>
            <a:r>
              <a:rPr lang="ru-RU" sz="2200" dirty="0" err="1">
                <a:solidFill>
                  <a:srgbClr val="F7F6F4"/>
                </a:solidFill>
                <a:latin typeface="Roboto Slab"/>
              </a:rPr>
              <a:t>невірно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err="1">
                <a:solidFill>
                  <a:schemeClr val="tx1"/>
                </a:solidFill>
              </a:rPr>
              <a:t>Повернутися</a:t>
            </a:r>
            <a:r>
              <a:rPr lang="ru-RU" sz="1200" dirty="0">
                <a:solidFill>
                  <a:schemeClr val="tx1"/>
                </a:solidFill>
              </a:rPr>
              <a:t> назад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66742" y="869001"/>
            <a:ext cx="22490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377"/>
            <a:r>
              <a:rPr lang="ru-RU" sz="1600" dirty="0">
                <a:solidFill>
                  <a:prstClr val="black"/>
                </a:solidFill>
                <a:latin typeface="Roboto Slab"/>
              </a:rPr>
              <a:t>Правильна </a:t>
            </a:r>
            <a:r>
              <a:rPr lang="ru-RU" sz="1600" dirty="0" err="1">
                <a:solidFill>
                  <a:prstClr val="black"/>
                </a:solidFill>
                <a:latin typeface="Roboto Slab"/>
              </a:rPr>
              <a:t>відповідь</a:t>
            </a:r>
            <a:endParaRPr lang="ru-RU" sz="1600" dirty="0">
              <a:solidFill>
                <a:prstClr val="black"/>
              </a:solidFill>
              <a:latin typeface="Roboto Slab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80355" y="1324962"/>
            <a:ext cx="5528136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uk-UA" sz="1600" dirty="0" smtClean="0">
                <a:solidFill>
                  <a:schemeClr val="bg1"/>
                </a:solidFill>
              </a:rPr>
              <a:t>	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У </a:t>
            </a:r>
            <a:r>
              <a:rPr lang="ru-RU" sz="2400" dirty="0" err="1" smtClean="0">
                <a:solidFill>
                  <a:schemeClr val="bg1"/>
                </a:solidFill>
              </a:rPr>
              <a:t>зв'язку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введенням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григоріанського</a:t>
            </a:r>
            <a:r>
              <a:rPr lang="ru-RU" sz="2400" dirty="0" smtClean="0">
                <a:solidFill>
                  <a:schemeClr val="bg1"/>
                </a:solidFill>
              </a:rPr>
              <a:t> календаря 1 </a:t>
            </a:r>
            <a:r>
              <a:rPr lang="ru-RU" sz="2400" dirty="0" err="1" smtClean="0">
                <a:solidFill>
                  <a:schemeClr val="bg1"/>
                </a:solidFill>
              </a:rPr>
              <a:t>березня</a:t>
            </a:r>
            <a:r>
              <a:rPr lang="ru-RU" sz="2400" dirty="0" smtClean="0">
                <a:solidFill>
                  <a:schemeClr val="bg1"/>
                </a:solidFill>
              </a:rPr>
              <a:t> 1918 </a:t>
            </a:r>
            <a:r>
              <a:rPr lang="ru-RU" sz="2400" dirty="0" err="1" smtClean="0">
                <a:solidFill>
                  <a:schemeClr val="bg1"/>
                </a:solidFill>
              </a:rPr>
              <a:t>збігається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церковним</a:t>
            </a:r>
            <a:r>
              <a:rPr lang="ru-RU" sz="2400" dirty="0" smtClean="0">
                <a:solidFill>
                  <a:schemeClr val="bg1"/>
                </a:solidFill>
              </a:rPr>
              <a:t> святом </a:t>
            </a:r>
            <a:r>
              <a:rPr lang="ru-RU" sz="2400" dirty="0" err="1" smtClean="0">
                <a:solidFill>
                  <a:schemeClr val="bg1"/>
                </a:solidFill>
              </a:rPr>
              <a:t>Різдва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Івана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Предтечі</a:t>
            </a:r>
            <a:r>
              <a:rPr lang="ru-RU" sz="2400" dirty="0" smtClean="0">
                <a:solidFill>
                  <a:schemeClr val="bg1"/>
                </a:solidFill>
              </a:rPr>
              <a:t> та </a:t>
            </a:r>
            <a:r>
              <a:rPr lang="ru-RU" sz="2400" dirty="0" err="1" smtClean="0">
                <a:solidFill>
                  <a:schemeClr val="bg1"/>
                </a:solidFill>
              </a:rPr>
              <a:t>припадає</a:t>
            </a:r>
            <a:r>
              <a:rPr lang="ru-RU" sz="2400" dirty="0" smtClean="0">
                <a:solidFill>
                  <a:schemeClr val="bg1"/>
                </a:solidFill>
              </a:rPr>
              <a:t> на 24 </a:t>
            </a:r>
            <a:r>
              <a:rPr lang="ru-RU" sz="2400" dirty="0" err="1" smtClean="0">
                <a:solidFill>
                  <a:schemeClr val="bg1"/>
                </a:solidFill>
              </a:rPr>
              <a:t>червня</a:t>
            </a:r>
            <a:r>
              <a:rPr lang="ru-RU" sz="2400" dirty="0" smtClean="0">
                <a:solidFill>
                  <a:schemeClr val="bg1"/>
                </a:solidFill>
              </a:rPr>
              <a:t> (7 </a:t>
            </a:r>
            <a:r>
              <a:rPr lang="ru-RU" sz="2400" dirty="0" err="1" smtClean="0">
                <a:solidFill>
                  <a:schemeClr val="bg1"/>
                </a:solidFill>
              </a:rPr>
              <a:t>липня</a:t>
            </a:r>
            <a:r>
              <a:rPr lang="ru-RU" sz="2400" dirty="0" smtClean="0">
                <a:solidFill>
                  <a:schemeClr val="bg1"/>
                </a:solidFill>
              </a:rPr>
              <a:t>) 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Ivankupa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25" y="993302"/>
            <a:ext cx="2338647" cy="129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3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0648" y="107151"/>
            <a:ext cx="42627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</a:rPr>
              <a:t>Дайте </a:t>
            </a:r>
            <a:r>
              <a:rPr lang="ru-RU" sz="2200" dirty="0" err="1">
                <a:solidFill>
                  <a:srgbClr val="F7F6F4"/>
                </a:solidFill>
              </a:rPr>
              <a:t>відповідь</a:t>
            </a:r>
            <a:r>
              <a:rPr lang="ru-RU" sz="2200" dirty="0">
                <a:solidFill>
                  <a:srgbClr val="F7F6F4"/>
                </a:solidFill>
              </a:rPr>
              <a:t> на </a:t>
            </a:r>
            <a:r>
              <a:rPr lang="ru-RU" sz="2200" dirty="0" err="1">
                <a:solidFill>
                  <a:srgbClr val="F7F6F4"/>
                </a:solidFill>
              </a:rPr>
              <a:t>запитання</a:t>
            </a:r>
            <a:endParaRPr lang="ru-RU" sz="2200" dirty="0">
              <a:solidFill>
                <a:srgbClr val="F7F6F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723899" y="1779618"/>
            <a:ext cx="5474556" cy="41549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Дата змінна (неділя між 4 квітня і 8 травня) Християнське свято Воскресіння Ісуса Христа.</a:t>
            </a:r>
            <a:endParaRPr lang="ru-RU" sz="1600" dirty="0">
              <a:solidFill>
                <a:schemeClr val="bg1"/>
              </a:solidFill>
              <a:latin typeface="Roboto Slab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719932" y="3294242"/>
            <a:ext cx="2520000" cy="43094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Великдень</a:t>
            </a:r>
            <a:endParaRPr lang="ru-RU" sz="1800" dirty="0">
              <a:solidFill>
                <a:schemeClr val="accent4">
                  <a:lumMod val="75000"/>
                </a:schemeClr>
              </a:solidFill>
              <a:latin typeface="Roboto Slab"/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3312475" y="3929284"/>
            <a:ext cx="2520000" cy="43094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>Свято зими</a:t>
            </a:r>
            <a:endParaRPr lang="ru-RU" sz="1800" dirty="0">
              <a:solidFill>
                <a:schemeClr val="accent4">
                  <a:lumMod val="75000"/>
                </a:schemeClr>
              </a:solidFill>
              <a:latin typeface="Roboto Slab"/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3312475" y="3294241"/>
            <a:ext cx="2520000" cy="43094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>Свято Воскресіння</a:t>
            </a:r>
            <a:endParaRPr lang="ru-RU" sz="1800" dirty="0">
              <a:solidFill>
                <a:schemeClr val="accent4">
                  <a:lumMod val="75000"/>
                </a:schemeClr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719932" y="3929284"/>
            <a:ext cx="2520000" cy="43094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>Масниця </a:t>
            </a:r>
            <a:endParaRPr lang="ru-RU" sz="1800" dirty="0">
              <a:solidFill>
                <a:schemeClr val="accent4">
                  <a:lumMod val="75000"/>
                </a:schemeClr>
              </a:solidFill>
              <a:latin typeface="Roboto Slab"/>
            </a:endParaRPr>
          </a:p>
        </p:txBody>
      </p:sp>
      <p:pic>
        <p:nvPicPr>
          <p:cNvPr id="15362" name="Picture 2" descr="Znalezione obrazy dla zapytania Великден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664" y="1690255"/>
            <a:ext cx="2224352" cy="147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39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551" y="889728"/>
            <a:ext cx="367347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ru-RU" sz="1400" dirty="0" smtClean="0">
                <a:solidFill>
                  <a:prstClr val="black"/>
                </a:solidFill>
              </a:rPr>
              <a:t>	У </a:t>
            </a:r>
            <a:r>
              <a:rPr lang="ru-RU" sz="1400" dirty="0" err="1" smtClean="0">
                <a:solidFill>
                  <a:prstClr val="black"/>
                </a:solidFill>
              </a:rPr>
              <a:t>грі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беруть</a:t>
            </a:r>
            <a:r>
              <a:rPr lang="ru-RU" sz="1400" dirty="0" smtClean="0">
                <a:solidFill>
                  <a:prstClr val="black"/>
                </a:solidFill>
              </a:rPr>
              <a:t> участь </a:t>
            </a:r>
            <a:r>
              <a:rPr lang="ru-RU" sz="1400" dirty="0" err="1" smtClean="0">
                <a:solidFill>
                  <a:prstClr val="black"/>
                </a:solidFill>
              </a:rPr>
              <a:t>усі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бажаючі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після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прослуховування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інформації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</a:p>
          <a:p>
            <a:pPr algn="just" defTabSz="914377"/>
            <a:endParaRPr lang="ru-RU" sz="1400" dirty="0" smtClean="0">
              <a:solidFill>
                <a:prstClr val="black"/>
              </a:solidFill>
            </a:endParaRPr>
          </a:p>
          <a:p>
            <a:pPr algn="just" defTabSz="914377"/>
            <a:r>
              <a:rPr lang="ru-RU" sz="1400" dirty="0" smtClean="0">
                <a:solidFill>
                  <a:prstClr val="black"/>
                </a:solidFill>
              </a:rPr>
              <a:t>	</a:t>
            </a:r>
            <a:r>
              <a:rPr lang="ru-RU" sz="1400" dirty="0" err="1" smtClean="0">
                <a:solidFill>
                  <a:prstClr val="black"/>
                </a:solidFill>
              </a:rPr>
              <a:t>Ігрове</a:t>
            </a:r>
            <a:r>
              <a:rPr lang="ru-RU" sz="1400" dirty="0" smtClean="0">
                <a:solidFill>
                  <a:prstClr val="black"/>
                </a:solidFill>
              </a:rPr>
              <a:t> поле </a:t>
            </a:r>
            <a:r>
              <a:rPr lang="ru-RU" sz="1400" dirty="0" err="1" smtClean="0">
                <a:solidFill>
                  <a:prstClr val="black"/>
                </a:solidFill>
              </a:rPr>
              <a:t>розбите</a:t>
            </a:r>
            <a:r>
              <a:rPr lang="ru-RU" sz="1400" dirty="0" smtClean="0">
                <a:solidFill>
                  <a:prstClr val="black"/>
                </a:solidFill>
              </a:rPr>
              <a:t> на 36 </a:t>
            </a:r>
            <a:r>
              <a:rPr lang="ru-RU" sz="1400" dirty="0" err="1" smtClean="0">
                <a:solidFill>
                  <a:prstClr val="black"/>
                </a:solidFill>
              </a:rPr>
              <a:t>секторів</a:t>
            </a:r>
            <a:r>
              <a:rPr lang="ru-RU" sz="1400" dirty="0" smtClean="0">
                <a:solidFill>
                  <a:prstClr val="black"/>
                </a:solidFill>
              </a:rPr>
              <a:t> (</a:t>
            </a:r>
            <a:r>
              <a:rPr lang="ru-RU" sz="1400" dirty="0" err="1" smtClean="0">
                <a:solidFill>
                  <a:prstClr val="black"/>
                </a:solidFill>
              </a:rPr>
              <a:t>клітин</a:t>
            </a:r>
            <a:r>
              <a:rPr lang="ru-RU" sz="1400" dirty="0" smtClean="0">
                <a:solidFill>
                  <a:prstClr val="black"/>
                </a:solidFill>
              </a:rPr>
              <a:t>). </a:t>
            </a:r>
          </a:p>
          <a:p>
            <a:pPr algn="just" defTabSz="914377"/>
            <a:endParaRPr lang="ru-RU" sz="1400" dirty="0" smtClean="0">
              <a:solidFill>
                <a:prstClr val="black"/>
              </a:solidFill>
            </a:endParaRPr>
          </a:p>
          <a:p>
            <a:pPr algn="just" defTabSz="914377"/>
            <a:r>
              <a:rPr lang="ru-RU" sz="1400" dirty="0" smtClean="0">
                <a:solidFill>
                  <a:prstClr val="black"/>
                </a:solidFill>
              </a:rPr>
              <a:t>	</a:t>
            </a:r>
            <a:r>
              <a:rPr lang="ru-RU" sz="1400" dirty="0" err="1" smtClean="0">
                <a:solidFill>
                  <a:prstClr val="black"/>
                </a:solidFill>
              </a:rPr>
              <a:t>Учні</a:t>
            </a:r>
            <a:r>
              <a:rPr lang="ru-RU" sz="1400" dirty="0" smtClean="0">
                <a:solidFill>
                  <a:prstClr val="black"/>
                </a:solidFill>
              </a:rPr>
              <a:t> по </a:t>
            </a:r>
            <a:r>
              <a:rPr lang="ru-RU" sz="1400" dirty="0" err="1" smtClean="0">
                <a:solidFill>
                  <a:prstClr val="black"/>
                </a:solidFill>
              </a:rPr>
              <a:t>черзі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обирають</a:t>
            </a:r>
            <a:r>
              <a:rPr lang="ru-RU" sz="1400" dirty="0" smtClean="0">
                <a:solidFill>
                  <a:prstClr val="black"/>
                </a:solidFill>
              </a:rPr>
              <a:t> сектор на </a:t>
            </a:r>
            <a:r>
              <a:rPr lang="ru-RU" sz="1400" dirty="0" err="1" smtClean="0">
                <a:solidFill>
                  <a:prstClr val="black"/>
                </a:solidFill>
              </a:rPr>
              <a:t>ігровому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полі</a:t>
            </a:r>
            <a:r>
              <a:rPr lang="ru-RU" sz="1400" dirty="0" smtClean="0">
                <a:solidFill>
                  <a:prstClr val="black"/>
                </a:solidFill>
              </a:rPr>
              <a:t>. </a:t>
            </a:r>
            <a:r>
              <a:rPr lang="ru-RU" sz="1400" dirty="0" err="1" smtClean="0">
                <a:solidFill>
                  <a:prstClr val="black"/>
                </a:solidFill>
              </a:rPr>
              <a:t>Якщо</a:t>
            </a:r>
            <a:r>
              <a:rPr lang="ru-RU" sz="1400" dirty="0" smtClean="0">
                <a:solidFill>
                  <a:prstClr val="black"/>
                </a:solidFill>
              </a:rPr>
              <a:t> в </a:t>
            </a:r>
            <a:r>
              <a:rPr lang="ru-RU" sz="1400" dirty="0" err="1" smtClean="0">
                <a:solidFill>
                  <a:prstClr val="black"/>
                </a:solidFill>
              </a:rPr>
              <a:t>обраному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секторі</a:t>
            </a:r>
            <a:r>
              <a:rPr lang="ru-RU" sz="1400" dirty="0" smtClean="0">
                <a:solidFill>
                  <a:prstClr val="black"/>
                </a:solidFill>
              </a:rPr>
              <a:t> є Герб, </a:t>
            </a:r>
            <a:r>
              <a:rPr lang="ru-RU" sz="1400" dirty="0" err="1" smtClean="0">
                <a:solidFill>
                  <a:prstClr val="black"/>
                </a:solidFill>
              </a:rPr>
              <a:t>відповідають</a:t>
            </a:r>
            <a:r>
              <a:rPr lang="ru-RU" sz="1400" dirty="0" smtClean="0">
                <a:solidFill>
                  <a:prstClr val="black"/>
                </a:solidFill>
              </a:rPr>
              <a:t> на </a:t>
            </a:r>
            <a:r>
              <a:rPr lang="ru-RU" sz="1400" dirty="0" err="1" smtClean="0">
                <a:solidFill>
                  <a:prstClr val="black"/>
                </a:solidFill>
              </a:rPr>
              <a:t>питання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</a:p>
          <a:p>
            <a:pPr algn="just" defTabSz="914377"/>
            <a:endParaRPr lang="ru-RU" sz="1400" dirty="0" smtClean="0">
              <a:solidFill>
                <a:prstClr val="black"/>
              </a:solidFill>
            </a:endParaRPr>
          </a:p>
          <a:p>
            <a:pPr algn="just" defTabSz="914377"/>
            <a:r>
              <a:rPr lang="ru-RU" sz="1400" dirty="0" smtClean="0">
                <a:solidFill>
                  <a:prstClr val="black"/>
                </a:solidFill>
              </a:rPr>
              <a:t>	</a:t>
            </a:r>
            <a:r>
              <a:rPr lang="ru-RU" sz="1400" dirty="0" err="1" smtClean="0">
                <a:solidFill>
                  <a:prstClr val="black"/>
                </a:solidFill>
              </a:rPr>
              <a:t>Герби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(</a:t>
            </a:r>
            <a:r>
              <a:rPr lang="ru-RU" sz="1400" dirty="0" err="1">
                <a:solidFill>
                  <a:prstClr val="black"/>
                </a:solidFill>
              </a:rPr>
              <a:t>їх</a:t>
            </a:r>
            <a:r>
              <a:rPr lang="ru-RU" sz="1400" dirty="0">
                <a:solidFill>
                  <a:prstClr val="black"/>
                </a:solidFill>
              </a:rPr>
              <a:t> 13) </a:t>
            </a:r>
            <a:r>
              <a:rPr lang="ru-RU" sz="1400" dirty="0" err="1">
                <a:solidFill>
                  <a:prstClr val="black"/>
                </a:solidFill>
              </a:rPr>
              <a:t>знаходяться</a:t>
            </a:r>
            <a:r>
              <a:rPr lang="ru-RU" sz="1400" dirty="0">
                <a:solidFill>
                  <a:prstClr val="black"/>
                </a:solidFill>
              </a:rPr>
              <a:t> не в кожному </a:t>
            </a:r>
            <a:r>
              <a:rPr lang="ru-RU" sz="1400" dirty="0" err="1">
                <a:solidFill>
                  <a:prstClr val="black"/>
                </a:solidFill>
              </a:rPr>
              <a:t>секторі</a:t>
            </a:r>
            <a:r>
              <a:rPr lang="ru-RU" sz="1400" dirty="0" smtClean="0">
                <a:solidFill>
                  <a:prstClr val="black"/>
                </a:solidFill>
              </a:rPr>
              <a:t>.  </a:t>
            </a:r>
            <a:r>
              <a:rPr lang="ru-RU" sz="1400" dirty="0" err="1" smtClean="0">
                <a:solidFill>
                  <a:prstClr val="black"/>
                </a:solidFill>
              </a:rPr>
              <a:t>Якщо</a:t>
            </a:r>
            <a:r>
              <a:rPr lang="ru-RU" sz="1400" dirty="0" smtClean="0">
                <a:solidFill>
                  <a:prstClr val="black"/>
                </a:solidFill>
              </a:rPr>
              <a:t> сектор </a:t>
            </a:r>
            <a:r>
              <a:rPr lang="ru-RU" sz="1400" dirty="0" err="1" smtClean="0">
                <a:solidFill>
                  <a:prstClr val="black"/>
                </a:solidFill>
              </a:rPr>
              <a:t>виявиться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порожнім</a:t>
            </a:r>
            <a:r>
              <a:rPr lang="ru-RU" sz="1400" dirty="0" smtClean="0">
                <a:solidFill>
                  <a:prstClr val="black"/>
                </a:solidFill>
              </a:rPr>
              <a:t>, </a:t>
            </a:r>
            <a:r>
              <a:rPr lang="ru-RU" sz="1400" dirty="0" err="1" smtClean="0">
                <a:solidFill>
                  <a:prstClr val="black"/>
                </a:solidFill>
              </a:rPr>
              <a:t>хід</a:t>
            </a:r>
            <a:r>
              <a:rPr lang="ru-RU" sz="1400" dirty="0" smtClean="0">
                <a:solidFill>
                  <a:prstClr val="black"/>
                </a:solidFill>
              </a:rPr>
              <a:t> переходить до </a:t>
            </a:r>
            <a:r>
              <a:rPr lang="ru-RU" sz="1400" dirty="0" err="1" smtClean="0">
                <a:solidFill>
                  <a:prstClr val="black"/>
                </a:solidFill>
              </a:rPr>
              <a:t>іншої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людини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</a:p>
          <a:p>
            <a:pPr defTabSz="914377"/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1388" y="889728"/>
            <a:ext cx="36734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ru-RU" sz="1400" dirty="0" smtClean="0">
                <a:solidFill>
                  <a:prstClr val="black"/>
                </a:solidFill>
              </a:rPr>
              <a:t>	</a:t>
            </a:r>
            <a:r>
              <a:rPr lang="ru-RU" sz="1400" dirty="0" err="1" smtClean="0">
                <a:solidFill>
                  <a:prstClr val="black"/>
                </a:solidFill>
              </a:rPr>
              <a:t>Необхідно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дати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правильну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відповідь</a:t>
            </a:r>
            <a:r>
              <a:rPr lang="ru-RU" sz="1400" dirty="0">
                <a:solidFill>
                  <a:prstClr val="black"/>
                </a:solidFill>
              </a:rPr>
              <a:t> на </a:t>
            </a:r>
            <a:r>
              <a:rPr lang="ru-RU" sz="1400" dirty="0" err="1">
                <a:solidFill>
                  <a:prstClr val="black"/>
                </a:solidFill>
              </a:rPr>
              <a:t>вибране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запитання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</a:p>
          <a:p>
            <a:pPr algn="just" defTabSz="914377"/>
            <a:endParaRPr lang="ru-RU" sz="1400" dirty="0">
              <a:solidFill>
                <a:prstClr val="black"/>
              </a:solidFill>
            </a:endParaRPr>
          </a:p>
          <a:p>
            <a:pPr algn="just" defTabSz="914377"/>
            <a:r>
              <a:rPr lang="ru-RU" sz="1400" dirty="0" smtClean="0">
                <a:solidFill>
                  <a:prstClr val="black"/>
                </a:solidFill>
              </a:rPr>
              <a:t>	За </a:t>
            </a:r>
            <a:r>
              <a:rPr lang="ru-RU" sz="1400" dirty="0" err="1" smtClean="0">
                <a:solidFill>
                  <a:prstClr val="black"/>
                </a:solidFill>
              </a:rPr>
              <a:t>правильну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</a:rPr>
              <a:t>відповідь</a:t>
            </a:r>
            <a:r>
              <a:rPr lang="ru-RU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нараховується</a:t>
            </a:r>
            <a:r>
              <a:rPr lang="ru-RU" sz="1400" dirty="0" smtClean="0">
                <a:solidFill>
                  <a:schemeClr val="bg1"/>
                </a:solidFill>
              </a:rPr>
              <a:t> 1 бал</a:t>
            </a:r>
            <a:r>
              <a:rPr lang="ru-RU" sz="1400" dirty="0" smtClean="0">
                <a:solidFill>
                  <a:prstClr val="black"/>
                </a:solidFill>
              </a:rPr>
              <a:t>. </a:t>
            </a:r>
            <a:r>
              <a:rPr lang="ru-RU" sz="1400" dirty="0">
                <a:solidFill>
                  <a:prstClr val="black"/>
                </a:solidFill>
              </a:rPr>
              <a:t>У </a:t>
            </a:r>
            <a:r>
              <a:rPr lang="ru-RU" sz="1400" dirty="0" err="1">
                <a:solidFill>
                  <a:prstClr val="black"/>
                </a:solidFill>
              </a:rPr>
              <a:t>разі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невірної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відповіді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хід</a:t>
            </a:r>
            <a:r>
              <a:rPr lang="ru-RU" sz="1400" dirty="0">
                <a:solidFill>
                  <a:prstClr val="black"/>
                </a:solidFill>
              </a:rPr>
              <a:t> переходить до </a:t>
            </a:r>
            <a:r>
              <a:rPr lang="ru-RU" sz="1400" dirty="0" err="1" smtClean="0">
                <a:solidFill>
                  <a:prstClr val="black"/>
                </a:solidFill>
              </a:rPr>
              <a:t>слідуючього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  <a:p>
            <a:pPr algn="just" defTabSz="914377"/>
            <a:endParaRPr lang="ru-RU" sz="1400" dirty="0">
              <a:solidFill>
                <a:prstClr val="black"/>
              </a:solidFill>
            </a:endParaRPr>
          </a:p>
          <a:p>
            <a:pPr algn="just" defTabSz="914377"/>
            <a:endParaRPr lang="ru-RU" sz="1400" dirty="0">
              <a:solidFill>
                <a:prstClr val="black"/>
              </a:solidFill>
            </a:endParaRPr>
          </a:p>
          <a:p>
            <a:pPr algn="just" defTabSz="914377"/>
            <a:endParaRPr lang="ru-RU" sz="1400" dirty="0">
              <a:solidFill>
                <a:prstClr val="black"/>
              </a:solidFill>
            </a:endParaRPr>
          </a:p>
          <a:p>
            <a:pPr algn="ctr" defTabSz="914377"/>
            <a:r>
              <a:rPr lang="ru-RU" sz="2000" b="1" dirty="0" err="1" smtClean="0">
                <a:solidFill>
                  <a:prstClr val="black"/>
                </a:solidFill>
              </a:rPr>
              <a:t>Бажаю</a:t>
            </a: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</a:rPr>
              <a:t>успіху</a:t>
            </a:r>
            <a:r>
              <a:rPr lang="ru-RU" sz="2000" b="1" dirty="0" smtClean="0">
                <a:solidFill>
                  <a:prstClr val="black"/>
                </a:solidFill>
              </a:rPr>
              <a:t>)))))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3132000" y="4499"/>
            <a:ext cx="288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90801" y="107151"/>
            <a:ext cx="19623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+mj-lt"/>
              </a:rPr>
              <a:t>Правила </a:t>
            </a:r>
            <a:r>
              <a:rPr lang="ru-RU" sz="2200" dirty="0" err="1" smtClean="0">
                <a:solidFill>
                  <a:srgbClr val="F7F6F4"/>
                </a:solidFill>
                <a:latin typeface="+mj-lt"/>
              </a:rPr>
              <a:t>гри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9" name="Скругленный прямоугольник 18">
            <a:hlinkClick r:id="rId2" action="ppaction://hlinksldjump"/>
          </p:cNvPr>
          <p:cNvSpPr/>
          <p:nvPr/>
        </p:nvSpPr>
        <p:spPr>
          <a:xfrm>
            <a:off x="7229734" y="3998271"/>
            <a:ext cx="1195389" cy="40540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меню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1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Ви </a:t>
            </a:r>
            <a:r>
              <a:rPr lang="ru-RU" sz="2200" dirty="0" err="1">
                <a:solidFill>
                  <a:srgbClr val="F7F6F4"/>
                </a:solidFill>
                <a:latin typeface="Roboto Slab"/>
              </a:rPr>
              <a:t>відповіли</a:t>
            </a:r>
            <a:r>
              <a:rPr lang="ru-RU" sz="2200" dirty="0">
                <a:solidFill>
                  <a:srgbClr val="F7F6F4"/>
                </a:solidFill>
                <a:latin typeface="Roboto Slab"/>
              </a:rPr>
              <a:t> </a:t>
            </a:r>
            <a:r>
              <a:rPr lang="ru-RU" sz="2200" dirty="0" err="1">
                <a:solidFill>
                  <a:srgbClr val="F7F6F4"/>
                </a:solidFill>
                <a:latin typeface="Roboto Slab"/>
              </a:rPr>
              <a:t>вірно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err="1">
                <a:solidFill>
                  <a:schemeClr val="tx1"/>
                </a:solidFill>
              </a:rPr>
              <a:t>Повернутися</a:t>
            </a:r>
            <a:r>
              <a:rPr lang="ru-RU" sz="1200" dirty="0">
                <a:solidFill>
                  <a:schemeClr val="tx1"/>
                </a:solidFill>
              </a:rPr>
              <a:t> назад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81193" y="944043"/>
            <a:ext cx="4943670" cy="2042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914377">
              <a:lnSpc>
                <a:spcPct val="125000"/>
              </a:lnSpc>
            </a:pPr>
            <a:r>
              <a:rPr lang="uk-UA" dirty="0" smtClean="0">
                <a:solidFill>
                  <a:schemeClr val="bg1"/>
                </a:solidFill>
              </a:rPr>
              <a:t>	</a:t>
            </a:r>
            <a:r>
              <a:rPr lang="uk-UA" sz="1800" dirty="0" smtClean="0">
                <a:solidFill>
                  <a:schemeClr val="bg1"/>
                </a:solidFill>
              </a:rPr>
              <a:t>Завжди </a:t>
            </a:r>
            <a:r>
              <a:rPr lang="uk-UA" sz="1800" dirty="0">
                <a:solidFill>
                  <a:schemeClr val="bg1"/>
                </a:solidFill>
              </a:rPr>
              <a:t>припадає на неділю, в Україні на державному рівні відзначають відповідно до православної традиції. Оскільки свято припадає на вихідний день, наступний понеділок в Україні — неробочий день.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7410" name="Picture 2" descr="Znalezione obrazy dla zapytania Великде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83" y="1450175"/>
            <a:ext cx="2677292" cy="178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52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Ви </a:t>
            </a:r>
            <a:r>
              <a:rPr lang="ru-RU" sz="2200" dirty="0" err="1">
                <a:solidFill>
                  <a:srgbClr val="F7F6F4"/>
                </a:solidFill>
                <a:latin typeface="Roboto Slab"/>
              </a:rPr>
              <a:t>відповіли</a:t>
            </a:r>
            <a:r>
              <a:rPr lang="ru-RU" sz="2200" dirty="0">
                <a:solidFill>
                  <a:srgbClr val="F7F6F4"/>
                </a:solidFill>
                <a:latin typeface="Roboto Slab"/>
              </a:rPr>
              <a:t> </a:t>
            </a:r>
            <a:r>
              <a:rPr lang="ru-RU" sz="2200" dirty="0" err="1">
                <a:solidFill>
                  <a:srgbClr val="F7F6F4"/>
                </a:solidFill>
                <a:latin typeface="Roboto Slab"/>
              </a:rPr>
              <a:t>невірно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err="1">
                <a:solidFill>
                  <a:schemeClr val="tx1"/>
                </a:solidFill>
              </a:rPr>
              <a:t>Повернутися</a:t>
            </a:r>
            <a:r>
              <a:rPr lang="ru-RU" sz="1200" dirty="0">
                <a:solidFill>
                  <a:schemeClr val="tx1"/>
                </a:solidFill>
              </a:rPr>
              <a:t> назад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398295" y="994433"/>
            <a:ext cx="4936417" cy="2566747"/>
            <a:chOff x="719138" y="1021707"/>
            <a:chExt cx="3826763" cy="256674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19138" y="1546292"/>
              <a:ext cx="3826763" cy="204216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 defTabSz="914377">
                <a:lnSpc>
                  <a:spcPct val="125000"/>
                </a:lnSpc>
              </a:pPr>
              <a:r>
                <a:rPr lang="uk-UA" sz="1400" dirty="0" smtClean="0">
                  <a:solidFill>
                    <a:schemeClr val="bg1"/>
                  </a:solidFill>
                </a:rPr>
                <a:t>	</a:t>
              </a:r>
              <a:r>
                <a:rPr lang="uk-UA" sz="1800" dirty="0" smtClean="0">
                  <a:solidFill>
                    <a:schemeClr val="bg1"/>
                  </a:solidFill>
                </a:rPr>
                <a:t>Завжди </a:t>
              </a:r>
              <a:r>
                <a:rPr lang="uk-UA" sz="1800" dirty="0">
                  <a:solidFill>
                    <a:schemeClr val="bg1"/>
                  </a:solidFill>
                </a:rPr>
                <a:t>припадає на неділю, в Україні на державному рівні відзначають відповідно до православної традиції. Оскільки свято припадає на вихідний день, наступний понеділок в Україні — неробочий день.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9138" y="1021707"/>
              <a:ext cx="17434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600" dirty="0">
                  <a:solidFill>
                    <a:prstClr val="black"/>
                  </a:solidFill>
                  <a:latin typeface="Roboto Slab"/>
                </a:rPr>
                <a:t>Правильна </a:t>
              </a:r>
              <a:r>
                <a:rPr lang="ru-RU" sz="1600" dirty="0" err="1">
                  <a:solidFill>
                    <a:prstClr val="black"/>
                  </a:solidFill>
                  <a:latin typeface="Roboto Slab"/>
                </a:rPr>
                <a:t>відповідь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</p:grpSp>
      <p:pic>
        <p:nvPicPr>
          <p:cNvPr id="13" name="Picture 2" descr="Znalezione obrazy dla zapytania Великде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83" y="1450175"/>
            <a:ext cx="2677292" cy="178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9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0648" y="107151"/>
            <a:ext cx="42627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</a:rPr>
              <a:t>Дайте </a:t>
            </a:r>
            <a:r>
              <a:rPr lang="ru-RU" sz="2200" dirty="0" err="1">
                <a:solidFill>
                  <a:srgbClr val="F7F6F4"/>
                </a:solidFill>
              </a:rPr>
              <a:t>відповідь</a:t>
            </a:r>
            <a:r>
              <a:rPr lang="ru-RU" sz="2200" dirty="0">
                <a:solidFill>
                  <a:srgbClr val="F7F6F4"/>
                </a:solidFill>
              </a:rPr>
              <a:t> на </a:t>
            </a:r>
            <a:r>
              <a:rPr lang="ru-RU" sz="2200" dirty="0" err="1">
                <a:solidFill>
                  <a:srgbClr val="F7F6F4"/>
                </a:solidFill>
              </a:rPr>
              <a:t>запитання</a:t>
            </a:r>
            <a:endParaRPr lang="ru-RU" sz="2200" dirty="0">
              <a:solidFill>
                <a:srgbClr val="F7F6F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723899" y="1675743"/>
            <a:ext cx="4429992" cy="62324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 lvl="0" algn="just"/>
            <a:r>
              <a:rPr lang="uk-UA" dirty="0" smtClean="0">
                <a:solidFill>
                  <a:schemeClr val="bg1"/>
                </a:solidFill>
              </a:rPr>
              <a:t>	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Християнське</a:t>
            </a:r>
            <a:r>
              <a:rPr lang="ru-RU" dirty="0" smtClean="0">
                <a:solidFill>
                  <a:schemeClr val="bg1"/>
                </a:solidFill>
              </a:rPr>
              <a:t> свято, </a:t>
            </a:r>
            <a:r>
              <a:rPr lang="ru-RU" dirty="0" err="1" smtClean="0">
                <a:solidFill>
                  <a:schemeClr val="bg1"/>
                </a:solidFill>
              </a:rPr>
              <a:t>запроваджене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Візантії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згадку</a:t>
            </a:r>
            <a:r>
              <a:rPr lang="ru-RU" dirty="0" smtClean="0">
                <a:solidFill>
                  <a:schemeClr val="bg1"/>
                </a:solidFill>
              </a:rPr>
              <a:t> про </a:t>
            </a:r>
            <a:r>
              <a:rPr lang="ru-RU" dirty="0" err="1" smtClean="0">
                <a:solidFill>
                  <a:schemeClr val="bg1"/>
                </a:solidFill>
              </a:rPr>
              <a:t>чудесне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визволення</a:t>
            </a:r>
            <a:r>
              <a:rPr lang="ru-RU" dirty="0" smtClean="0">
                <a:solidFill>
                  <a:schemeClr val="bg1"/>
                </a:solidFill>
              </a:rPr>
              <a:t> Константинополя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сарацинів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654627" y="3763737"/>
            <a:ext cx="2554132" cy="609716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just"/>
            <a:r>
              <a:rPr lang="uk-UA" sz="1200" dirty="0" smtClean="0">
                <a:solidFill>
                  <a:schemeClr val="accent4">
                    <a:lumMod val="75000"/>
                  </a:schemeClr>
                </a:solidFill>
              </a:rPr>
              <a:t>День Хрещення Київської Русі — України</a:t>
            </a:r>
            <a:endParaRPr lang="uk-UA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3312475" y="3860671"/>
            <a:ext cx="2520000" cy="43094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Покрови</a:t>
            </a:r>
            <a:endParaRPr lang="uk-UA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3312475" y="3252677"/>
            <a:ext cx="2520000" cy="43094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День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Тетяни</a:t>
            </a:r>
            <a:endParaRPr lang="ru-RU" sz="1800" dirty="0">
              <a:solidFill>
                <a:schemeClr val="accent4">
                  <a:lumMod val="75000"/>
                </a:schemeClr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699150" y="3262519"/>
            <a:ext cx="2520000" cy="405405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 smtClean="0">
                <a:solidFill>
                  <a:schemeClr val="accent4">
                    <a:lumMod val="75000"/>
                  </a:schemeClr>
                </a:solidFill>
              </a:rPr>
              <a:t>День Вільного козацтва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1873" y="875290"/>
            <a:ext cx="2948132" cy="2209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42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Ви </a:t>
            </a:r>
            <a:r>
              <a:rPr lang="ru-RU" sz="2200" dirty="0" err="1">
                <a:solidFill>
                  <a:srgbClr val="F7F6F4"/>
                </a:solidFill>
                <a:latin typeface="Roboto Slab"/>
              </a:rPr>
              <a:t>відповіли</a:t>
            </a:r>
            <a:r>
              <a:rPr lang="ru-RU" sz="2200" dirty="0">
                <a:solidFill>
                  <a:srgbClr val="F7F6F4"/>
                </a:solidFill>
                <a:latin typeface="Roboto Slab"/>
              </a:rPr>
              <a:t> </a:t>
            </a:r>
            <a:r>
              <a:rPr lang="ru-RU" sz="2200" dirty="0" err="1">
                <a:solidFill>
                  <a:srgbClr val="F7F6F4"/>
                </a:solidFill>
                <a:latin typeface="Roboto Slab"/>
              </a:rPr>
              <a:t>вірно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err="1">
                <a:solidFill>
                  <a:schemeClr val="tx1"/>
                </a:solidFill>
              </a:rPr>
              <a:t>Повернутися</a:t>
            </a:r>
            <a:r>
              <a:rPr lang="ru-RU" sz="1200" dirty="0">
                <a:solidFill>
                  <a:schemeClr val="tx1"/>
                </a:solidFill>
              </a:rPr>
              <a:t> назад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05644" y="1047431"/>
            <a:ext cx="4694527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uk-UA" dirty="0" smtClean="0">
                <a:solidFill>
                  <a:schemeClr val="bg1"/>
                </a:solidFill>
              </a:rPr>
              <a:t>	</a:t>
            </a:r>
            <a:r>
              <a:rPr lang="ru-RU" sz="16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У </a:t>
            </a:r>
            <a:r>
              <a:rPr lang="ru-RU" sz="2400" dirty="0" err="1" smtClean="0">
                <a:solidFill>
                  <a:schemeClr val="bg1"/>
                </a:solidFill>
              </a:rPr>
              <a:t>селянському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побуті</a:t>
            </a:r>
            <a:r>
              <a:rPr lang="ru-RU" sz="2400" dirty="0" smtClean="0">
                <a:solidFill>
                  <a:schemeClr val="bg1"/>
                </a:solidFill>
              </a:rPr>
              <a:t> за станом погоди на Покрову </a:t>
            </a:r>
            <a:r>
              <a:rPr lang="ru-RU" sz="2400" dirty="0" err="1" smtClean="0">
                <a:solidFill>
                  <a:schemeClr val="bg1"/>
                </a:solidFill>
              </a:rPr>
              <a:t>намагалися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передбачити</a:t>
            </a:r>
            <a:r>
              <a:rPr lang="ru-RU" sz="2400" dirty="0" smtClean="0">
                <a:solidFill>
                  <a:schemeClr val="bg1"/>
                </a:solidFill>
              </a:rPr>
              <a:t> характер </a:t>
            </a:r>
            <a:r>
              <a:rPr lang="ru-RU" sz="2400" dirty="0" err="1" smtClean="0">
                <a:solidFill>
                  <a:schemeClr val="bg1"/>
                </a:solidFill>
              </a:rPr>
              <a:t>майбутньої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зими</a:t>
            </a:r>
            <a:r>
              <a:rPr lang="ru-RU" sz="2400" dirty="0" smtClean="0">
                <a:solidFill>
                  <a:schemeClr val="bg1"/>
                </a:solidFill>
              </a:rPr>
              <a:t>: </a:t>
            </a:r>
            <a:r>
              <a:rPr lang="ru-RU" sz="2400" dirty="0" err="1" smtClean="0">
                <a:solidFill>
                  <a:schemeClr val="bg1"/>
                </a:solidFill>
              </a:rPr>
              <a:t>Якщо</a:t>
            </a:r>
            <a:r>
              <a:rPr lang="ru-RU" sz="2400" dirty="0" smtClean="0">
                <a:solidFill>
                  <a:schemeClr val="bg1"/>
                </a:solidFill>
              </a:rPr>
              <a:t> на Покрову </a:t>
            </a:r>
            <a:r>
              <a:rPr lang="ru-RU" sz="2400" dirty="0" err="1" smtClean="0">
                <a:solidFill>
                  <a:schemeClr val="bg1"/>
                </a:solidFill>
              </a:rPr>
              <a:t>вітер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півночі</a:t>
            </a:r>
            <a:r>
              <a:rPr lang="ru-RU" sz="2400" dirty="0" smtClean="0">
                <a:solidFill>
                  <a:schemeClr val="bg1"/>
                </a:solidFill>
              </a:rPr>
              <a:t>, то зима буде </a:t>
            </a:r>
            <a:r>
              <a:rPr lang="ru-RU" sz="2400" dirty="0" err="1" smtClean="0">
                <a:solidFill>
                  <a:schemeClr val="bg1"/>
                </a:solidFill>
              </a:rPr>
              <a:t>дуже</a:t>
            </a:r>
            <a:r>
              <a:rPr lang="ru-RU" sz="2400" dirty="0" smtClean="0">
                <a:solidFill>
                  <a:schemeClr val="bg1"/>
                </a:solidFill>
              </a:rPr>
              <a:t> холодна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хуртовинами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якщо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півдня</a:t>
            </a:r>
            <a:r>
              <a:rPr lang="ru-RU" sz="2400" dirty="0" smtClean="0">
                <a:solidFill>
                  <a:schemeClr val="bg1"/>
                </a:solidFill>
              </a:rPr>
              <a:t> – то тепла.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218" name="Picture 2" descr="Image result for Покров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21" y="1031153"/>
            <a:ext cx="3024043" cy="1773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278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Ви </a:t>
            </a:r>
            <a:r>
              <a:rPr lang="ru-RU" sz="2200" dirty="0" err="1">
                <a:solidFill>
                  <a:srgbClr val="F7F6F4"/>
                </a:solidFill>
                <a:latin typeface="Roboto Slab"/>
              </a:rPr>
              <a:t>відповіли</a:t>
            </a:r>
            <a:r>
              <a:rPr lang="ru-RU" sz="2200" dirty="0">
                <a:solidFill>
                  <a:srgbClr val="F7F6F4"/>
                </a:solidFill>
                <a:latin typeface="Roboto Slab"/>
              </a:rPr>
              <a:t> </a:t>
            </a:r>
            <a:r>
              <a:rPr lang="ru-RU" sz="2200" dirty="0" err="1">
                <a:solidFill>
                  <a:srgbClr val="F7F6F4"/>
                </a:solidFill>
                <a:latin typeface="Roboto Slab"/>
              </a:rPr>
              <a:t>невірно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err="1">
                <a:solidFill>
                  <a:schemeClr val="tx1"/>
                </a:solidFill>
              </a:rPr>
              <a:t>Повернутися</a:t>
            </a:r>
            <a:r>
              <a:rPr lang="ru-RU" sz="1200" dirty="0">
                <a:solidFill>
                  <a:schemeClr val="tx1"/>
                </a:solidFill>
              </a:rPr>
              <a:t> назад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652686" y="1145298"/>
            <a:ext cx="4936417" cy="3479240"/>
            <a:chOff x="719138" y="1021707"/>
            <a:chExt cx="3826763" cy="347924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19138" y="1546292"/>
              <a:ext cx="3826763" cy="295465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/>
              <a:r>
                <a:rPr lang="uk-UA" sz="1400" dirty="0" smtClean="0">
                  <a:solidFill>
                    <a:schemeClr val="bg1"/>
                  </a:solidFill>
                </a:rPr>
                <a:t>	</a:t>
              </a:r>
              <a:r>
                <a:rPr lang="ru-RU" sz="1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</a:rPr>
                <a:t>У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селянському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побуті</a:t>
              </a:r>
              <a:r>
                <a:rPr lang="ru-RU" sz="2400" dirty="0" smtClean="0">
                  <a:solidFill>
                    <a:schemeClr val="bg1"/>
                  </a:solidFill>
                </a:rPr>
                <a:t> за станом погоди на Покрову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намагалися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передбачити</a:t>
              </a:r>
              <a:r>
                <a:rPr lang="ru-RU" sz="2400" dirty="0" smtClean="0">
                  <a:solidFill>
                    <a:schemeClr val="bg1"/>
                  </a:solidFill>
                </a:rPr>
                <a:t> характер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майбутньої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зими</a:t>
              </a:r>
              <a:r>
                <a:rPr lang="ru-RU" sz="2400" dirty="0" smtClean="0">
                  <a:solidFill>
                    <a:schemeClr val="bg1"/>
                  </a:solidFill>
                </a:rPr>
                <a:t>: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Якщо</a:t>
              </a:r>
              <a:r>
                <a:rPr lang="ru-RU" sz="2400" dirty="0" smtClean="0">
                  <a:solidFill>
                    <a:schemeClr val="bg1"/>
                  </a:solidFill>
                </a:rPr>
                <a:t> на Покрову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вітер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з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півночі</a:t>
              </a:r>
              <a:r>
                <a:rPr lang="ru-RU" sz="2400" dirty="0" smtClean="0">
                  <a:solidFill>
                    <a:schemeClr val="bg1"/>
                  </a:solidFill>
                </a:rPr>
                <a:t>, то зима буде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дуже</a:t>
              </a:r>
              <a:r>
                <a:rPr lang="ru-RU" sz="2400" dirty="0" smtClean="0">
                  <a:solidFill>
                    <a:schemeClr val="bg1"/>
                  </a:solidFill>
                </a:rPr>
                <a:t> холодна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і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з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хуртовинами</a:t>
              </a:r>
              <a:r>
                <a:rPr lang="ru-RU" sz="2400" dirty="0" smtClean="0">
                  <a:solidFill>
                    <a:schemeClr val="bg1"/>
                  </a:solidFill>
                </a:rPr>
                <a:t>,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якщо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з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півдня</a:t>
              </a:r>
              <a:r>
                <a:rPr lang="ru-RU" sz="2400" dirty="0" smtClean="0">
                  <a:solidFill>
                    <a:schemeClr val="bg1"/>
                  </a:solidFill>
                </a:rPr>
                <a:t> – то тепла. 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9138" y="1021707"/>
              <a:ext cx="17434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600" dirty="0">
                  <a:solidFill>
                    <a:prstClr val="black"/>
                  </a:solidFill>
                  <a:latin typeface="Roboto Slab"/>
                </a:rPr>
                <a:t>Правильна </a:t>
              </a:r>
              <a:r>
                <a:rPr lang="ru-RU" sz="1600" dirty="0" err="1">
                  <a:solidFill>
                    <a:prstClr val="black"/>
                  </a:solidFill>
                  <a:latin typeface="Roboto Slab"/>
                </a:rPr>
                <a:t>відповідь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</p:grpSp>
      <p:pic>
        <p:nvPicPr>
          <p:cNvPr id="12" name="Picture 2" descr="Image result for Покров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21" y="1031153"/>
            <a:ext cx="3024043" cy="1773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66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0648" y="107151"/>
            <a:ext cx="42627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</a:rPr>
              <a:t>Дайте </a:t>
            </a:r>
            <a:r>
              <a:rPr lang="ru-RU" sz="2200" dirty="0" err="1">
                <a:solidFill>
                  <a:srgbClr val="F7F6F4"/>
                </a:solidFill>
              </a:rPr>
              <a:t>відповідь</a:t>
            </a:r>
            <a:r>
              <a:rPr lang="ru-RU" sz="2200" dirty="0">
                <a:solidFill>
                  <a:srgbClr val="F7F6F4"/>
                </a:solidFill>
              </a:rPr>
              <a:t> на </a:t>
            </a:r>
            <a:r>
              <a:rPr lang="ru-RU" sz="2200" dirty="0" err="1">
                <a:solidFill>
                  <a:srgbClr val="F7F6F4"/>
                </a:solidFill>
              </a:rPr>
              <a:t>запитання</a:t>
            </a:r>
            <a:endParaRPr lang="ru-RU" sz="2200" dirty="0">
              <a:solidFill>
                <a:srgbClr val="F7F6F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841373" y="1525030"/>
            <a:ext cx="4468381" cy="830997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 lvl="0" algn="just"/>
            <a:r>
              <a:rPr lang="uk-UA" dirty="0" smtClean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Християнське</a:t>
            </a:r>
            <a:r>
              <a:rPr lang="ru-RU" dirty="0" smtClean="0">
                <a:solidFill>
                  <a:schemeClr val="bg1"/>
                </a:solidFill>
              </a:rPr>
              <a:t> свято,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знаменувало</a:t>
            </a:r>
            <a:r>
              <a:rPr lang="ru-RU" dirty="0" smtClean="0">
                <a:solidFill>
                  <a:schemeClr val="bg1"/>
                </a:solidFill>
              </a:rPr>
              <a:t> собою початок </a:t>
            </a:r>
            <a:r>
              <a:rPr lang="ru-RU" dirty="0" err="1" smtClean="0">
                <a:solidFill>
                  <a:schemeClr val="bg1"/>
                </a:solidFill>
              </a:rPr>
              <a:t>зимового</a:t>
            </a:r>
            <a:r>
              <a:rPr lang="ru-RU" dirty="0" smtClean="0">
                <a:solidFill>
                  <a:schemeClr val="bg1"/>
                </a:solidFill>
              </a:rPr>
              <a:t> циклу </a:t>
            </a:r>
            <a:r>
              <a:rPr lang="ru-RU" dirty="0" err="1" smtClean="0">
                <a:solidFill>
                  <a:schemeClr val="bg1"/>
                </a:solidFill>
              </a:rPr>
              <a:t>обрядовості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Відзначали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21 листопада за </a:t>
            </a:r>
            <a:r>
              <a:rPr lang="ru-RU" dirty="0" err="1" smtClean="0">
                <a:solidFill>
                  <a:schemeClr val="bg1"/>
                </a:solidFill>
              </a:rPr>
              <a:t>юліанським</a:t>
            </a:r>
            <a:r>
              <a:rPr lang="ru-RU" dirty="0" smtClean="0">
                <a:solidFill>
                  <a:schemeClr val="bg1"/>
                </a:solidFill>
              </a:rPr>
              <a:t> календарем, 4 </a:t>
            </a:r>
            <a:r>
              <a:rPr lang="ru-RU" dirty="0" err="1" smtClean="0">
                <a:solidFill>
                  <a:schemeClr val="bg1"/>
                </a:solidFill>
              </a:rPr>
              <a:t>грудня</a:t>
            </a:r>
            <a:r>
              <a:rPr lang="ru-RU" dirty="0" smtClean="0">
                <a:solidFill>
                  <a:schemeClr val="bg1"/>
                </a:solidFill>
              </a:rPr>
              <a:t> — за </a:t>
            </a:r>
            <a:r>
              <a:rPr lang="ru-RU" dirty="0" err="1" smtClean="0">
                <a:solidFill>
                  <a:schemeClr val="bg1"/>
                </a:solidFill>
              </a:rPr>
              <a:t>григоріанським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3307268" y="3877772"/>
            <a:ext cx="2520000" cy="66079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День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десантно-штурмових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військ</a:t>
            </a:r>
            <a:endParaRPr lang="ru-RU" sz="1800" dirty="0">
              <a:solidFill>
                <a:schemeClr val="accent4">
                  <a:lumMod val="75000"/>
                </a:schemeClr>
              </a:solidFill>
              <a:latin typeface="Roboto Slab"/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735530" y="3363426"/>
            <a:ext cx="2520000" cy="66079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День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Гідності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Свободи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Roboto Slab"/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3302085" y="3377368"/>
            <a:ext cx="2520000" cy="43094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Святий Вечір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709541" y="4135356"/>
            <a:ext cx="2520000" cy="405405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err="1" smtClean="0">
                <a:solidFill>
                  <a:schemeClr val="accent4">
                    <a:lumMod val="75000"/>
                  </a:schemeClr>
                </a:solidFill>
              </a:rPr>
              <a:t>Введення</a:t>
            </a:r>
            <a:endParaRPr lang="ru-RU" sz="1200" dirty="0">
              <a:solidFill>
                <a:schemeClr val="accent4">
                  <a:lumMod val="75000"/>
                </a:schemeClr>
              </a:solidFill>
              <a:latin typeface="Roboto Slab"/>
            </a:endParaRPr>
          </a:p>
        </p:txBody>
      </p:sp>
      <p:pic>
        <p:nvPicPr>
          <p:cNvPr id="7170" name="Picture 2" descr="Image result for Введенн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9137" y="875289"/>
            <a:ext cx="3056370" cy="2440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03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Ви </a:t>
            </a:r>
            <a:r>
              <a:rPr lang="ru-RU" sz="2200" dirty="0" err="1">
                <a:solidFill>
                  <a:srgbClr val="F7F6F4"/>
                </a:solidFill>
                <a:latin typeface="Roboto Slab"/>
              </a:rPr>
              <a:t>відповіли</a:t>
            </a:r>
            <a:r>
              <a:rPr lang="ru-RU" sz="2200" dirty="0">
                <a:solidFill>
                  <a:srgbClr val="F7F6F4"/>
                </a:solidFill>
                <a:latin typeface="Roboto Slab"/>
              </a:rPr>
              <a:t> </a:t>
            </a:r>
            <a:r>
              <a:rPr lang="ru-RU" sz="2200" dirty="0" err="1">
                <a:solidFill>
                  <a:srgbClr val="F7F6F4"/>
                </a:solidFill>
                <a:latin typeface="Roboto Slab"/>
              </a:rPr>
              <a:t>вірно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err="1">
                <a:solidFill>
                  <a:schemeClr val="tx1"/>
                </a:solidFill>
              </a:rPr>
              <a:t>Повернутися</a:t>
            </a:r>
            <a:r>
              <a:rPr lang="ru-RU" sz="1200" dirty="0">
                <a:solidFill>
                  <a:schemeClr val="tx1"/>
                </a:solidFill>
              </a:rPr>
              <a:t> назад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28903" y="1223546"/>
            <a:ext cx="484365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uk-UA" sz="2400" smtClean="0">
                <a:solidFill>
                  <a:schemeClr val="bg1"/>
                </a:solidFill>
              </a:rPr>
              <a:t>	Повна </a:t>
            </a:r>
            <a:r>
              <a:rPr lang="uk-UA" sz="2400" dirty="0" smtClean="0">
                <a:solidFill>
                  <a:schemeClr val="bg1"/>
                </a:solidFill>
              </a:rPr>
              <a:t>назва Введення в Храм Пресвятої Діви Марії.</a:t>
            </a:r>
          </a:p>
          <a:p>
            <a:pPr algn="just"/>
            <a:r>
              <a:rPr lang="ru-RU" sz="2400" dirty="0" err="1" smtClean="0">
                <a:solidFill>
                  <a:schemeClr val="bg1"/>
                </a:solidFill>
              </a:rPr>
              <a:t>Введення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належить</a:t>
            </a:r>
            <a:r>
              <a:rPr lang="ru-RU" sz="2400" dirty="0" smtClean="0">
                <a:solidFill>
                  <a:schemeClr val="bg1"/>
                </a:solidFill>
              </a:rPr>
              <a:t> до 12-ти великих свят. </a:t>
            </a:r>
            <a:r>
              <a:rPr lang="ru-RU" sz="2400" dirty="0" err="1" smtClean="0">
                <a:solidFill>
                  <a:schemeClr val="bg1"/>
                </a:solidFill>
              </a:rPr>
              <a:t>Воно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має</a:t>
            </a:r>
            <a:r>
              <a:rPr lang="ru-RU" sz="2400" dirty="0" smtClean="0">
                <a:solidFill>
                  <a:schemeClr val="bg1"/>
                </a:solidFill>
              </a:rPr>
              <a:t> один день перед-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чотири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післяпразденства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r>
              <a:rPr lang="ru-RU" sz="2400" dirty="0" smtClean="0"/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Image result for Введ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820" y="906462"/>
            <a:ext cx="2265507" cy="2835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353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Ви </a:t>
            </a:r>
            <a:r>
              <a:rPr lang="ru-RU" sz="2200" dirty="0" err="1">
                <a:solidFill>
                  <a:srgbClr val="F7F6F4"/>
                </a:solidFill>
                <a:latin typeface="Roboto Slab"/>
              </a:rPr>
              <a:t>відповіли</a:t>
            </a:r>
            <a:r>
              <a:rPr lang="ru-RU" sz="2200" dirty="0">
                <a:solidFill>
                  <a:srgbClr val="F7F6F4"/>
                </a:solidFill>
                <a:latin typeface="Roboto Slab"/>
              </a:rPr>
              <a:t> </a:t>
            </a:r>
            <a:r>
              <a:rPr lang="ru-RU" sz="2200" dirty="0" err="1">
                <a:solidFill>
                  <a:srgbClr val="F7F6F4"/>
                </a:solidFill>
                <a:latin typeface="Roboto Slab"/>
              </a:rPr>
              <a:t>невірно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err="1">
                <a:solidFill>
                  <a:schemeClr val="tx1"/>
                </a:solidFill>
              </a:rPr>
              <a:t>Повернутися</a:t>
            </a:r>
            <a:r>
              <a:rPr lang="ru-RU" sz="1200" dirty="0">
                <a:solidFill>
                  <a:schemeClr val="tx1"/>
                </a:solidFill>
              </a:rPr>
              <a:t> назад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382523" y="1124517"/>
            <a:ext cx="4936417" cy="2986798"/>
            <a:chOff x="719138" y="1021707"/>
            <a:chExt cx="3826763" cy="298679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19138" y="1546292"/>
              <a:ext cx="3826763" cy="246221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/>
              <a:r>
                <a:rPr lang="uk-UA" sz="1600" dirty="0" smtClean="0">
                  <a:solidFill>
                    <a:schemeClr val="bg1"/>
                  </a:solidFill>
                </a:rPr>
                <a:t>	</a:t>
              </a:r>
              <a:r>
                <a:rPr lang="uk-UA" sz="2400" dirty="0" smtClean="0">
                  <a:solidFill>
                    <a:schemeClr val="bg1"/>
                  </a:solidFill>
                </a:rPr>
                <a:t>Повна назва Введення в Храм Пресвятої Діви Марії.</a:t>
              </a:r>
            </a:p>
            <a:p>
              <a:pPr algn="just"/>
              <a:r>
                <a:rPr lang="ru-RU" sz="2400" dirty="0" err="1" smtClean="0">
                  <a:solidFill>
                    <a:schemeClr val="bg1"/>
                  </a:solidFill>
                </a:rPr>
                <a:t>Введення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належить</a:t>
              </a:r>
              <a:r>
                <a:rPr lang="ru-RU" sz="2400" dirty="0" smtClean="0">
                  <a:solidFill>
                    <a:schemeClr val="bg1"/>
                  </a:solidFill>
                </a:rPr>
                <a:t> до 12-ти великих свят.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Воно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має</a:t>
              </a:r>
              <a:r>
                <a:rPr lang="ru-RU" sz="2400" dirty="0" smtClean="0">
                  <a:solidFill>
                    <a:schemeClr val="bg1"/>
                  </a:solidFill>
                </a:rPr>
                <a:t> один день перед-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і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чотири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дні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післяпразденства</a:t>
              </a:r>
              <a:r>
                <a:rPr lang="ru-RU" sz="2400" dirty="0" smtClean="0">
                  <a:solidFill>
                    <a:schemeClr val="bg1"/>
                  </a:solidFill>
                </a:rPr>
                <a:t>.</a:t>
              </a:r>
              <a:r>
                <a:rPr lang="ru-RU" sz="2400" dirty="0" smtClean="0"/>
                <a:t>.</a:t>
              </a:r>
              <a:endParaRPr lang="ru-RU" sz="2400" dirty="0" smtClean="0">
                <a:solidFill>
                  <a:schemeClr val="bg1"/>
                </a:solidFill>
              </a:endParaRPr>
            </a:p>
            <a:p>
              <a:pPr algn="just"/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9138" y="1021707"/>
              <a:ext cx="17434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600" dirty="0">
                  <a:solidFill>
                    <a:prstClr val="black"/>
                  </a:solidFill>
                  <a:latin typeface="Roboto Slab"/>
                </a:rPr>
                <a:t>Правильна </a:t>
              </a:r>
              <a:r>
                <a:rPr lang="ru-RU" sz="1600" dirty="0" err="1">
                  <a:solidFill>
                    <a:prstClr val="black"/>
                  </a:solidFill>
                  <a:latin typeface="Roboto Slab"/>
                </a:rPr>
                <a:t>відповідь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</p:grpSp>
      <p:pic>
        <p:nvPicPr>
          <p:cNvPr id="13" name="Picture 2" descr="Image result for Введ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820" y="906462"/>
            <a:ext cx="2265507" cy="2835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395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0648" y="107151"/>
            <a:ext cx="42627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</a:rPr>
              <a:t>Дайте </a:t>
            </a:r>
            <a:r>
              <a:rPr lang="ru-RU" sz="2200" dirty="0" err="1">
                <a:solidFill>
                  <a:srgbClr val="F7F6F4"/>
                </a:solidFill>
              </a:rPr>
              <a:t>відповідь</a:t>
            </a:r>
            <a:r>
              <a:rPr lang="ru-RU" sz="2200" dirty="0">
                <a:solidFill>
                  <a:srgbClr val="F7F6F4"/>
                </a:solidFill>
              </a:rPr>
              <a:t> на </a:t>
            </a:r>
            <a:r>
              <a:rPr lang="ru-RU" sz="2200" dirty="0" err="1">
                <a:solidFill>
                  <a:srgbClr val="F7F6F4"/>
                </a:solidFill>
              </a:rPr>
              <a:t>запитання</a:t>
            </a:r>
            <a:endParaRPr lang="ru-RU" sz="2200" dirty="0">
              <a:solidFill>
                <a:srgbClr val="F7F6F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719931" y="1848194"/>
            <a:ext cx="4835742" cy="430887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ru-RU" sz="1400" dirty="0" err="1" smtClean="0">
                <a:solidFill>
                  <a:schemeClr val="bg1"/>
                </a:solidFill>
              </a:rPr>
              <a:t>Молодіжне</a:t>
            </a:r>
            <a:r>
              <a:rPr lang="ru-RU" sz="1400" dirty="0" smtClean="0">
                <a:solidFill>
                  <a:schemeClr val="bg1"/>
                </a:solidFill>
              </a:rPr>
              <a:t> свято у народному </a:t>
            </a:r>
            <a:r>
              <a:rPr lang="ru-RU" sz="1400" dirty="0" err="1" smtClean="0">
                <a:solidFill>
                  <a:schemeClr val="bg1"/>
                </a:solidFill>
              </a:rPr>
              <a:t>календарі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українців</a:t>
            </a:r>
            <a:r>
              <a:rPr lang="ru-RU" sz="1400" dirty="0" smtClean="0">
                <a:solidFill>
                  <a:schemeClr val="bg1"/>
                </a:solidFill>
              </a:rPr>
              <a:t> (24 листопада).</a:t>
            </a:r>
            <a:endParaRPr lang="ru-RU" sz="1800" dirty="0">
              <a:solidFill>
                <a:schemeClr val="bg1"/>
              </a:solidFill>
              <a:latin typeface="Roboto Slab"/>
            </a:endParaRP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719932" y="3294242"/>
            <a:ext cx="2520000" cy="43094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Тетянин день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Roboto Slab"/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3312475" y="3923016"/>
            <a:ext cx="2520000" cy="43094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Катерини</a:t>
            </a:r>
            <a:endParaRPr lang="ru-RU" sz="1800" dirty="0">
              <a:solidFill>
                <a:schemeClr val="accent4">
                  <a:lumMod val="75000"/>
                </a:schemeClr>
              </a:solidFill>
              <a:latin typeface="Roboto Slab"/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3312475" y="3294241"/>
            <a:ext cx="2520000" cy="43094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Полазник</a:t>
            </a:r>
            <a:r>
              <a:rPr lang="ru-RU" dirty="0" smtClean="0"/>
              <a:t> </a:t>
            </a:r>
            <a:endParaRPr lang="ru-RU" sz="1800" dirty="0">
              <a:solidFill>
                <a:schemeClr val="accent4">
                  <a:lumMod val="75000"/>
                </a:schemeClr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719932" y="3935551"/>
            <a:ext cx="2520000" cy="43094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Миколи</a:t>
            </a:r>
            <a:endParaRPr lang="ru-RU" sz="1800" dirty="0">
              <a:solidFill>
                <a:schemeClr val="accent4">
                  <a:lumMod val="75000"/>
                </a:schemeClr>
              </a:solidFill>
              <a:latin typeface="Roboto Slab"/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9175" y="802553"/>
            <a:ext cx="2333625" cy="3362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031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3414" y="107151"/>
            <a:ext cx="3017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Ви </a:t>
            </a:r>
            <a:r>
              <a:rPr lang="ru-RU" sz="2200" dirty="0" err="1">
                <a:solidFill>
                  <a:srgbClr val="F7F6F4"/>
                </a:solidFill>
                <a:latin typeface="Roboto Slab"/>
              </a:rPr>
              <a:t>відповіли</a:t>
            </a:r>
            <a:r>
              <a:rPr lang="ru-RU" sz="2200" dirty="0">
                <a:solidFill>
                  <a:srgbClr val="F7F6F4"/>
                </a:solidFill>
                <a:latin typeface="Roboto Slab"/>
              </a:rPr>
              <a:t> </a:t>
            </a:r>
            <a:r>
              <a:rPr lang="ru-RU" sz="2200" dirty="0" err="1">
                <a:solidFill>
                  <a:srgbClr val="F7F6F4"/>
                </a:solidFill>
                <a:latin typeface="Roboto Slab"/>
              </a:rPr>
              <a:t>вірно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err="1">
                <a:solidFill>
                  <a:schemeClr val="tx1"/>
                </a:solidFill>
              </a:rPr>
              <a:t>Повернутися</a:t>
            </a:r>
            <a:r>
              <a:rPr lang="ru-RU" sz="1200" dirty="0">
                <a:solidFill>
                  <a:schemeClr val="tx1"/>
                </a:solidFill>
              </a:rPr>
              <a:t> назад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12117" y="953059"/>
            <a:ext cx="4796425" cy="3323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uk-UA" sz="1600" dirty="0" smtClean="0">
                <a:solidFill>
                  <a:schemeClr val="bg1"/>
                </a:solidFill>
              </a:rPr>
              <a:t>	</a:t>
            </a:r>
            <a:r>
              <a:rPr lang="ru-RU" sz="2400" dirty="0" err="1" smtClean="0">
                <a:solidFill>
                  <a:schemeClr val="bg1"/>
                </a:solidFill>
              </a:rPr>
              <a:t>Цього</a:t>
            </a:r>
            <a:r>
              <a:rPr lang="ru-RU" sz="2400" dirty="0" smtClean="0">
                <a:solidFill>
                  <a:schemeClr val="bg1"/>
                </a:solidFill>
              </a:rPr>
              <a:t> дня </a:t>
            </a:r>
            <a:r>
              <a:rPr lang="ru-RU" sz="2400" dirty="0" err="1" smtClean="0">
                <a:solidFill>
                  <a:schemeClr val="bg1"/>
                </a:solidFill>
              </a:rPr>
              <a:t>дівчата</a:t>
            </a:r>
            <a:r>
              <a:rPr lang="ru-RU" sz="2400" dirty="0" smtClean="0">
                <a:solidFill>
                  <a:schemeClr val="bg1"/>
                </a:solidFill>
              </a:rPr>
              <a:t> ворожили про </a:t>
            </a:r>
            <a:r>
              <a:rPr lang="ru-RU" sz="2400" dirty="0" err="1" smtClean="0">
                <a:solidFill>
                  <a:schemeClr val="bg1"/>
                </a:solidFill>
              </a:rPr>
              <a:t>майбутню</a:t>
            </a:r>
            <a:r>
              <a:rPr lang="ru-RU" sz="2400" dirty="0" smtClean="0">
                <a:solidFill>
                  <a:schemeClr val="bg1"/>
                </a:solidFill>
              </a:rPr>
              <a:t> долю. </a:t>
            </a:r>
            <a:r>
              <a:rPr lang="ru-RU" sz="2400" dirty="0" err="1" smtClean="0">
                <a:solidFill>
                  <a:schemeClr val="bg1"/>
                </a:solidFill>
              </a:rPr>
              <a:t>Робили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це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зокрема</a:t>
            </a:r>
            <a:r>
              <a:rPr lang="ru-RU" sz="2400" dirty="0" smtClean="0">
                <a:solidFill>
                  <a:schemeClr val="bg1"/>
                </a:solidFill>
              </a:rPr>
              <a:t>, так, </a:t>
            </a:r>
            <a:r>
              <a:rPr lang="ru-RU" sz="2400" dirty="0" err="1" smtClean="0">
                <a:solidFill>
                  <a:schemeClr val="bg1"/>
                </a:solidFill>
              </a:rPr>
              <a:t>зрізали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гілки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вишні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чи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сливи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ставили </a:t>
            </a:r>
            <a:r>
              <a:rPr lang="ru-RU" sz="2400" dirty="0" err="1" smtClean="0">
                <a:solidFill>
                  <a:schemeClr val="bg1"/>
                </a:solidFill>
              </a:rPr>
              <a:t>їх</a:t>
            </a:r>
            <a:r>
              <a:rPr lang="ru-RU" sz="2400" dirty="0" smtClean="0">
                <a:solidFill>
                  <a:schemeClr val="bg1"/>
                </a:solidFill>
              </a:rPr>
              <a:t> у воду </a:t>
            </a:r>
            <a:r>
              <a:rPr lang="ru-RU" sz="2400" dirty="0" err="1" smtClean="0">
                <a:solidFill>
                  <a:schemeClr val="bg1"/>
                </a:solidFill>
              </a:rPr>
              <a:t>або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горщик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із</a:t>
            </a:r>
            <a:r>
              <a:rPr lang="ru-RU" sz="2400" dirty="0" smtClean="0">
                <a:solidFill>
                  <a:schemeClr val="bg1"/>
                </a:solidFill>
              </a:rPr>
              <a:t> землею на </a:t>
            </a:r>
            <a:r>
              <a:rPr lang="ru-RU" sz="2400" dirty="0" err="1" smtClean="0">
                <a:solidFill>
                  <a:schemeClr val="bg1"/>
                </a:solidFill>
              </a:rPr>
              <a:t>покуті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Якщо</a:t>
            </a:r>
            <a:r>
              <a:rPr lang="ru-RU" sz="2400" dirty="0" smtClean="0">
                <a:solidFill>
                  <a:schemeClr val="bg1"/>
                </a:solidFill>
              </a:rPr>
              <a:t> вони </a:t>
            </a:r>
            <a:r>
              <a:rPr lang="ru-RU" sz="2400" dirty="0" err="1" smtClean="0">
                <a:solidFill>
                  <a:schemeClr val="bg1"/>
                </a:solidFill>
              </a:rPr>
              <a:t>розцвітали</a:t>
            </a:r>
            <a:r>
              <a:rPr lang="ru-RU" sz="2400" dirty="0" smtClean="0">
                <a:solidFill>
                  <a:schemeClr val="bg1"/>
                </a:solidFill>
              </a:rPr>
              <a:t> до </a:t>
            </a:r>
            <a:r>
              <a:rPr lang="ru-RU" sz="2400" dirty="0" err="1" smtClean="0">
                <a:solidFill>
                  <a:schemeClr val="bg1"/>
                </a:solidFill>
              </a:rPr>
              <a:t>Різдва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або</a:t>
            </a:r>
            <a:r>
              <a:rPr lang="ru-RU" sz="2400" dirty="0" smtClean="0">
                <a:solidFill>
                  <a:schemeClr val="bg1"/>
                </a:solidFill>
              </a:rPr>
              <a:t> Нового року, </a:t>
            </a:r>
            <a:r>
              <a:rPr lang="ru-RU" sz="2400" dirty="0" err="1" smtClean="0">
                <a:solidFill>
                  <a:schemeClr val="bg1"/>
                </a:solidFill>
              </a:rPr>
              <a:t>це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обіцяло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скорий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шлюб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074" name="Picture 2" descr="Image result for Катерини свя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339" y="758103"/>
            <a:ext cx="2057688" cy="2747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620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713" y="2108681"/>
            <a:ext cx="318743" cy="444329"/>
          </a:xfrm>
          <a:prstGeom prst="rect">
            <a:avLst/>
          </a:prstGeom>
        </p:spPr>
      </p:pic>
      <p:pic>
        <p:nvPicPr>
          <p:cNvPr id="96" name="Рисунок 9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905" y="2870694"/>
            <a:ext cx="318743" cy="444329"/>
          </a:xfrm>
          <a:prstGeom prst="rect">
            <a:avLst/>
          </a:prstGeom>
        </p:spPr>
      </p:pic>
      <p:pic>
        <p:nvPicPr>
          <p:cNvPr id="97" name="Рисунок 9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481" y="1346668"/>
            <a:ext cx="318743" cy="444329"/>
          </a:xfrm>
          <a:prstGeom prst="rect">
            <a:avLst/>
          </a:prstGeom>
        </p:spPr>
      </p:pic>
      <p:pic>
        <p:nvPicPr>
          <p:cNvPr id="98" name="Рисунок 9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904" y="1352239"/>
            <a:ext cx="318743" cy="444329"/>
          </a:xfrm>
          <a:prstGeom prst="rect">
            <a:avLst/>
          </a:prstGeom>
        </p:spPr>
      </p:pic>
      <p:pic>
        <p:nvPicPr>
          <p:cNvPr id="100" name="Рисунок 9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481" y="3632707"/>
            <a:ext cx="318743" cy="444329"/>
          </a:xfrm>
          <a:prstGeom prst="rect">
            <a:avLst/>
          </a:prstGeom>
        </p:spPr>
      </p:pic>
      <p:pic>
        <p:nvPicPr>
          <p:cNvPr id="101" name="Рисунок 10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945" y="2870694"/>
            <a:ext cx="318743" cy="444329"/>
          </a:xfrm>
          <a:prstGeom prst="rect">
            <a:avLst/>
          </a:prstGeom>
        </p:spPr>
      </p:pic>
      <p:pic>
        <p:nvPicPr>
          <p:cNvPr id="102" name="Рисунок 10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057" y="2108681"/>
            <a:ext cx="318743" cy="444329"/>
          </a:xfrm>
          <a:prstGeom prst="rect">
            <a:avLst/>
          </a:prstGeom>
        </p:spPr>
      </p:pic>
      <p:pic>
        <p:nvPicPr>
          <p:cNvPr id="104" name="Рисунок 10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20" y="1346667"/>
            <a:ext cx="318743" cy="444329"/>
          </a:xfrm>
          <a:prstGeom prst="rect">
            <a:avLst/>
          </a:prstGeom>
        </p:spPr>
      </p:pic>
      <p:pic>
        <p:nvPicPr>
          <p:cNvPr id="107" name="Рисунок 10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89" y="2108681"/>
            <a:ext cx="318743" cy="444329"/>
          </a:xfrm>
          <a:prstGeom prst="rect">
            <a:avLst/>
          </a:prstGeom>
        </p:spPr>
      </p:pic>
      <p:pic>
        <p:nvPicPr>
          <p:cNvPr id="109" name="Рисунок 108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045" y="2852752"/>
            <a:ext cx="318743" cy="444329"/>
          </a:xfrm>
          <a:prstGeom prst="rect">
            <a:avLst/>
          </a:prstGeom>
        </p:spPr>
      </p:pic>
      <p:pic>
        <p:nvPicPr>
          <p:cNvPr id="110" name="Рисунок 109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94" y="2858062"/>
            <a:ext cx="318743" cy="444329"/>
          </a:xfrm>
          <a:prstGeom prst="rect">
            <a:avLst/>
          </a:prstGeom>
        </p:spPr>
      </p:pic>
      <p:pic>
        <p:nvPicPr>
          <p:cNvPr id="111" name="Рисунок 11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532" y="3632706"/>
            <a:ext cx="318743" cy="444329"/>
          </a:xfrm>
          <a:prstGeom prst="rect">
            <a:avLst/>
          </a:prstGeom>
        </p:spPr>
      </p:pic>
      <p:pic>
        <p:nvPicPr>
          <p:cNvPr id="113" name="Рисунок 112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73" y="2108681"/>
            <a:ext cx="318743" cy="444329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4052661" y="2015074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14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04567" y="1253831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94085" y="1253833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82553" y="1253831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66469" y="1253833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52661" y="1253833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46067" y="1261348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6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625045" y="1253833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7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11237" y="1253833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8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97429" y="1253833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9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07893" y="2015846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10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694085" y="2015074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11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480277" y="2015846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12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66469" y="2015846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13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838853" y="2015846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15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625044" y="2007633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16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411237" y="2015846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17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197429" y="1987885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18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902053" y="2777859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19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694085" y="2777859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20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482553" y="2759916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21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266469" y="2777859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22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040416" y="2765597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23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838853" y="2777859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24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625045" y="2777859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25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411237" y="2777859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26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197429" y="2777859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27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907893" y="3539872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28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694085" y="3539870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29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480277" y="3539872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30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266469" y="3539872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31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052661" y="3539872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32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838852" y="3539870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33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625045" y="3539872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34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411235" y="3539870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35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197429" y="3536012"/>
            <a:ext cx="630000" cy="63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36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504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9" grpId="0" animBg="1"/>
      <p:bldP spid="19" grpId="0" animBg="1"/>
      <p:bldP spid="13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328" y="107151"/>
            <a:ext cx="3323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Roboto Slab"/>
              </a:rPr>
              <a:t>Ви </a:t>
            </a:r>
            <a:r>
              <a:rPr lang="ru-RU" sz="2200" dirty="0" err="1">
                <a:solidFill>
                  <a:srgbClr val="F7F6F4"/>
                </a:solidFill>
                <a:latin typeface="Roboto Slab"/>
              </a:rPr>
              <a:t>відповіли</a:t>
            </a:r>
            <a:r>
              <a:rPr lang="ru-RU" sz="2200" dirty="0">
                <a:solidFill>
                  <a:srgbClr val="F7F6F4"/>
                </a:solidFill>
                <a:latin typeface="Roboto Slab"/>
              </a:rPr>
              <a:t> </a:t>
            </a:r>
            <a:r>
              <a:rPr lang="ru-RU" sz="2200" dirty="0" err="1">
                <a:solidFill>
                  <a:srgbClr val="F7F6F4"/>
                </a:solidFill>
                <a:latin typeface="Roboto Slab"/>
              </a:rPr>
              <a:t>невірно</a:t>
            </a:r>
            <a:endParaRPr lang="ru-RU" sz="2200" dirty="0">
              <a:solidFill>
                <a:srgbClr val="F7F6F4"/>
              </a:solidFill>
              <a:latin typeface="Roboto Slab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err="1">
                <a:solidFill>
                  <a:schemeClr val="tx1"/>
                </a:solidFill>
              </a:rPr>
              <a:t>Повернутися</a:t>
            </a:r>
            <a:r>
              <a:rPr lang="ru-RU" sz="1200" dirty="0">
                <a:solidFill>
                  <a:schemeClr val="tx1"/>
                </a:solidFill>
              </a:rPr>
              <a:t> назад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104493" y="1044866"/>
            <a:ext cx="4936417" cy="3458459"/>
            <a:chOff x="533870" y="1032098"/>
            <a:chExt cx="3826763" cy="3458459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533870" y="1535902"/>
              <a:ext cx="3826763" cy="295465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/>
              <a:r>
                <a:rPr lang="uk-UA" sz="1400" dirty="0" smtClean="0">
                  <a:solidFill>
                    <a:schemeClr val="bg1"/>
                  </a:solidFill>
                </a:rPr>
                <a:t>	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Цього</a:t>
              </a:r>
              <a:r>
                <a:rPr lang="ru-RU" sz="2400" dirty="0" smtClean="0">
                  <a:solidFill>
                    <a:schemeClr val="bg1"/>
                  </a:solidFill>
                </a:rPr>
                <a:t> дня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дівчата</a:t>
              </a:r>
              <a:r>
                <a:rPr lang="ru-RU" sz="2400" dirty="0" smtClean="0">
                  <a:solidFill>
                    <a:schemeClr val="bg1"/>
                  </a:solidFill>
                </a:rPr>
                <a:t> ворожили про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майбутню</a:t>
              </a:r>
              <a:r>
                <a:rPr lang="ru-RU" sz="2400" dirty="0" smtClean="0">
                  <a:solidFill>
                    <a:schemeClr val="bg1"/>
                  </a:solidFill>
                </a:rPr>
                <a:t> долю.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Робили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це</a:t>
              </a:r>
              <a:r>
                <a:rPr lang="ru-RU" sz="2400" dirty="0" smtClean="0">
                  <a:solidFill>
                    <a:schemeClr val="bg1"/>
                  </a:solidFill>
                </a:rPr>
                <a:t>,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зокрема</a:t>
              </a:r>
              <a:r>
                <a:rPr lang="ru-RU" sz="2400" dirty="0" smtClean="0">
                  <a:solidFill>
                    <a:schemeClr val="bg1"/>
                  </a:solidFill>
                </a:rPr>
                <a:t>, так,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зрізали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гілки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вишні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чи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сливи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і</a:t>
              </a:r>
              <a:r>
                <a:rPr lang="ru-RU" sz="2400" dirty="0" smtClean="0">
                  <a:solidFill>
                    <a:schemeClr val="bg1"/>
                  </a:solidFill>
                </a:rPr>
                <a:t> ставили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їх</a:t>
              </a:r>
              <a:r>
                <a:rPr lang="ru-RU" sz="2400" dirty="0" smtClean="0">
                  <a:solidFill>
                    <a:schemeClr val="bg1"/>
                  </a:solidFill>
                </a:rPr>
                <a:t> у воду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або</a:t>
              </a:r>
              <a:r>
                <a:rPr lang="ru-RU" sz="2400" dirty="0" smtClean="0">
                  <a:solidFill>
                    <a:schemeClr val="bg1"/>
                  </a:solidFill>
                </a:rPr>
                <a:t> в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горщик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із</a:t>
              </a:r>
              <a:r>
                <a:rPr lang="ru-RU" sz="2400" dirty="0" smtClean="0">
                  <a:solidFill>
                    <a:schemeClr val="bg1"/>
                  </a:solidFill>
                </a:rPr>
                <a:t> землею на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покуті</a:t>
              </a:r>
              <a:r>
                <a:rPr lang="ru-RU" sz="2400" dirty="0" smtClean="0">
                  <a:solidFill>
                    <a:schemeClr val="bg1"/>
                  </a:solidFill>
                </a:rPr>
                <a:t>.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Якщо</a:t>
              </a:r>
              <a:r>
                <a:rPr lang="ru-RU" sz="2400" dirty="0" smtClean="0">
                  <a:solidFill>
                    <a:schemeClr val="bg1"/>
                  </a:solidFill>
                </a:rPr>
                <a:t> вони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розцвітали</a:t>
              </a:r>
              <a:r>
                <a:rPr lang="ru-RU" sz="2400" dirty="0" smtClean="0">
                  <a:solidFill>
                    <a:schemeClr val="bg1"/>
                  </a:solidFill>
                </a:rPr>
                <a:t> до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Різдва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або</a:t>
              </a:r>
              <a:r>
                <a:rPr lang="ru-RU" sz="2400" dirty="0" smtClean="0">
                  <a:solidFill>
                    <a:schemeClr val="bg1"/>
                  </a:solidFill>
                </a:rPr>
                <a:t> Нового року,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це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обіцяло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скорий</a:t>
              </a:r>
              <a:r>
                <a:rPr lang="ru-RU" sz="2400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err="1" smtClean="0">
                  <a:solidFill>
                    <a:schemeClr val="bg1"/>
                  </a:solidFill>
                </a:rPr>
                <a:t>шлюб</a:t>
              </a:r>
              <a:r>
                <a:rPr lang="ru-RU" sz="2400" dirty="0" smtClean="0">
                  <a:solidFill>
                    <a:schemeClr val="bg1"/>
                  </a:solidFill>
                </a:rPr>
                <a:t>. 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2201" y="1032098"/>
              <a:ext cx="17434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600" dirty="0">
                  <a:solidFill>
                    <a:prstClr val="black"/>
                  </a:solidFill>
                  <a:latin typeface="Roboto Slab"/>
                </a:rPr>
                <a:t>Правильна </a:t>
              </a:r>
              <a:r>
                <a:rPr lang="ru-RU" sz="1600" dirty="0" err="1">
                  <a:solidFill>
                    <a:prstClr val="black"/>
                  </a:solidFill>
                  <a:latin typeface="Roboto Slab"/>
                </a:rPr>
                <a:t>відповідь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</p:grpSp>
      <p:pic>
        <p:nvPicPr>
          <p:cNvPr id="12" name="Picture 2" descr="Image result for Катерини свя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339" y="758103"/>
            <a:ext cx="2057688" cy="2747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96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440649" y="107151"/>
            <a:ext cx="42627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+mj-lt"/>
              </a:rPr>
              <a:t>Дайте </a:t>
            </a:r>
            <a:r>
              <a:rPr lang="ru-RU" sz="2200" dirty="0" err="1">
                <a:solidFill>
                  <a:srgbClr val="F7F6F4"/>
                </a:solidFill>
                <a:latin typeface="+mj-lt"/>
              </a:rPr>
              <a:t>відповідь</a:t>
            </a:r>
            <a:r>
              <a:rPr lang="ru-RU" sz="2200" dirty="0">
                <a:solidFill>
                  <a:srgbClr val="F7F6F4"/>
                </a:solidFill>
                <a:latin typeface="+mj-lt"/>
              </a:rPr>
              <a:t> на </a:t>
            </a:r>
            <a:r>
              <a:rPr lang="ru-RU" sz="2200" dirty="0" err="1" smtClean="0">
                <a:solidFill>
                  <a:srgbClr val="F7F6F4"/>
                </a:solidFill>
                <a:latin typeface="+mj-lt"/>
              </a:rPr>
              <a:t>запитання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723899" y="1679589"/>
            <a:ext cx="5474556" cy="61555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6 </a:t>
            </a:r>
            <a:r>
              <a:rPr lang="ru-RU" sz="2000" dirty="0" err="1">
                <a:solidFill>
                  <a:schemeClr val="bg1"/>
                </a:solidFill>
              </a:rPr>
              <a:t>січня</a:t>
            </a:r>
            <a:r>
              <a:rPr lang="ru-RU" sz="2000" dirty="0">
                <a:solidFill>
                  <a:schemeClr val="bg1"/>
                </a:solidFill>
              </a:rPr>
              <a:t>	</a:t>
            </a:r>
            <a:r>
              <a:rPr lang="uk-UA" sz="2000" dirty="0">
                <a:solidFill>
                  <a:schemeClr val="bg1"/>
                </a:solidFill>
              </a:rPr>
              <a:t>- о</a:t>
            </a:r>
            <a:r>
              <a:rPr lang="ru-RU" sz="2000" dirty="0">
                <a:solidFill>
                  <a:schemeClr val="bg1"/>
                </a:solidFill>
              </a:rPr>
              <a:t>дне з </a:t>
            </a:r>
            <a:r>
              <a:rPr lang="ru-RU" sz="2000" dirty="0" err="1">
                <a:solidFill>
                  <a:schemeClr val="bg1"/>
                </a:solidFill>
              </a:rPr>
              <a:t>найурочистіших</a:t>
            </a:r>
            <a:r>
              <a:rPr lang="ru-RU" sz="2000" dirty="0">
                <a:solidFill>
                  <a:schemeClr val="bg1"/>
                </a:solidFill>
              </a:rPr>
              <a:t> свят. </a:t>
            </a:r>
            <a:r>
              <a:rPr lang="ru-RU" sz="2000" dirty="0" err="1">
                <a:solidFill>
                  <a:schemeClr val="bg1"/>
                </a:solidFill>
              </a:rPr>
              <a:t>Його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відзначають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напередодні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Різдва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719932" y="3294241"/>
            <a:ext cx="2520000" cy="43094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>Д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ень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авіації</a:t>
            </a:r>
            <a:endParaRPr lang="ru-RU" sz="9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3312475" y="3942053"/>
            <a:ext cx="2520000" cy="405405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>
                <a:solidFill>
                  <a:schemeClr val="accent4">
                    <a:lumMod val="75000"/>
                  </a:schemeClr>
                </a:solidFill>
              </a:rPr>
              <a:t> Святий Вечір</a:t>
            </a:r>
            <a:endParaRPr lang="ru-RU" sz="1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3312475" y="3294241"/>
            <a:ext cx="2520000" cy="430944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Великдень</a:t>
            </a:r>
            <a:endParaRPr lang="ru-RU" sz="9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932" y="3942053"/>
            <a:ext cx="2520000" cy="405405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>
                <a:solidFill>
                  <a:schemeClr val="accent4">
                    <a:lumMod val="75000"/>
                  </a:schemeClr>
                </a:solidFill>
              </a:rPr>
              <a:t>День Соборності України</a:t>
            </a:r>
            <a:endParaRPr lang="ru-RU" sz="8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Picture 2" descr="Картинки по запросу свят вечі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87" y="1323575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0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53370" y="107151"/>
            <a:ext cx="26372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+mj-lt"/>
              </a:rPr>
              <a:t>Ви </a:t>
            </a:r>
            <a:r>
              <a:rPr lang="ru-RU" sz="2200" dirty="0" err="1">
                <a:solidFill>
                  <a:srgbClr val="F7F6F4"/>
                </a:solidFill>
                <a:latin typeface="+mj-lt"/>
              </a:rPr>
              <a:t>відповіли</a:t>
            </a:r>
            <a:r>
              <a:rPr lang="ru-RU" sz="2200" dirty="0">
                <a:solidFill>
                  <a:srgbClr val="F7F6F4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rgbClr val="F7F6F4"/>
                </a:solidFill>
                <a:latin typeface="+mj-lt"/>
              </a:rPr>
              <a:t>вірно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Повернутися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назад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94295" y="988281"/>
            <a:ext cx="5473700" cy="3323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uk-UA" sz="2400" dirty="0" smtClean="0">
                <a:solidFill>
                  <a:schemeClr val="bg1"/>
                </a:solidFill>
              </a:rPr>
              <a:t>	За </a:t>
            </a:r>
            <a:r>
              <a:rPr lang="uk-UA" sz="2400" dirty="0">
                <a:solidFill>
                  <a:schemeClr val="bg1"/>
                </a:solidFill>
              </a:rPr>
              <a:t>давньою традицією, належне різдвяне святкування починається ще ввечері напередодні Різдва з духовних і матеріальних приготувань. Вечір цей зветься Святим чи Свят-Вечором, або ж </a:t>
            </a:r>
            <a:r>
              <a:rPr lang="uk-UA" sz="2400" dirty="0" err="1">
                <a:solidFill>
                  <a:schemeClr val="bg1"/>
                </a:solidFill>
              </a:rPr>
              <a:t>Навечір'ям</a:t>
            </a:r>
            <a:r>
              <a:rPr lang="uk-UA" sz="2400" dirty="0">
                <a:solidFill>
                  <a:schemeClr val="bg1"/>
                </a:solidFill>
              </a:rPr>
              <a:t> Різдва Христового, що припадає на 6 січня.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52" y="1785937"/>
            <a:ext cx="241873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2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77841" y="107151"/>
            <a:ext cx="29883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  <a:latin typeface="+mj-lt"/>
              </a:rPr>
              <a:t>Ви </a:t>
            </a:r>
            <a:r>
              <a:rPr lang="ru-RU" sz="2200" dirty="0" err="1">
                <a:solidFill>
                  <a:srgbClr val="F7F6F4"/>
                </a:solidFill>
                <a:latin typeface="+mj-lt"/>
              </a:rPr>
              <a:t>відповіли</a:t>
            </a:r>
            <a:r>
              <a:rPr lang="ru-RU" sz="2200" dirty="0">
                <a:solidFill>
                  <a:srgbClr val="F7F6F4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rgbClr val="F7F6F4"/>
                </a:solidFill>
                <a:latin typeface="+mj-lt"/>
              </a:rPr>
              <a:t>невірно</a:t>
            </a:r>
            <a:endParaRPr lang="ru-RU" sz="2200" dirty="0">
              <a:solidFill>
                <a:srgbClr val="F7F6F4"/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719138" y="3896116"/>
            <a:ext cx="1858169" cy="6097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Повернутися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назад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081310" y="900193"/>
            <a:ext cx="5502329" cy="3315607"/>
            <a:chOff x="719138" y="1165527"/>
            <a:chExt cx="4265464" cy="331560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19138" y="1546292"/>
              <a:ext cx="4265464" cy="293484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 defTabSz="914377">
                <a:lnSpc>
                  <a:spcPct val="125000"/>
                </a:lnSpc>
              </a:pPr>
              <a:r>
                <a:rPr lang="uk-UA" sz="2000" dirty="0" smtClean="0">
                  <a:solidFill>
                    <a:schemeClr val="bg1"/>
                  </a:solidFill>
                </a:rPr>
                <a:t>	За </a:t>
              </a:r>
              <a:r>
                <a:rPr lang="uk-UA" sz="2000" dirty="0">
                  <a:solidFill>
                    <a:schemeClr val="bg1"/>
                  </a:solidFill>
                </a:rPr>
                <a:t>давньою традицією, належне різдвяне святкування починається ще ввечері напередодні Різдва з духовних і матеріальних приготувань. Вечір цей зветься Святим чи Свят-Вечором, або ж </a:t>
              </a:r>
              <a:r>
                <a:rPr lang="uk-UA" sz="2000" dirty="0" err="1">
                  <a:solidFill>
                    <a:schemeClr val="bg1"/>
                  </a:solidFill>
                </a:rPr>
                <a:t>Навечір'ям</a:t>
              </a:r>
              <a:r>
                <a:rPr lang="uk-UA" sz="2000" dirty="0">
                  <a:solidFill>
                    <a:schemeClr val="bg1"/>
                  </a:solidFill>
                </a:rPr>
                <a:t> Різдва Христового, що припадає на 6 січня.</a:t>
              </a:r>
              <a:endParaRPr lang="ru-RU" sz="2000" dirty="0">
                <a:solidFill>
                  <a:schemeClr val="bg1"/>
                </a:solidFill>
              </a:endParaRPr>
            </a:p>
            <a:p>
              <a:pPr defTabSz="914377">
                <a:lnSpc>
                  <a:spcPct val="125000"/>
                </a:lnSpc>
              </a:pP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9138" y="1165527"/>
              <a:ext cx="17434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14377"/>
              <a:r>
                <a:rPr lang="ru-RU" sz="1600" dirty="0" smtClean="0">
                  <a:solidFill>
                    <a:prstClr val="black"/>
                  </a:solidFill>
                  <a:latin typeface="Roboto Slab"/>
                </a:rPr>
                <a:t>Правильна </a:t>
              </a:r>
              <a:r>
                <a:rPr lang="ru-RU" sz="1600" dirty="0" err="1">
                  <a:solidFill>
                    <a:prstClr val="black"/>
                  </a:solidFill>
                  <a:latin typeface="Roboto Slab"/>
                </a:rPr>
                <a:t>відповідь</a:t>
              </a:r>
              <a:endParaRPr lang="ru-RU" sz="1600" dirty="0">
                <a:solidFill>
                  <a:prstClr val="black"/>
                </a:solidFill>
                <a:latin typeface="Roboto Slab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30" y="1714500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5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5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7F6F4"/>
              </a:solidFill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2412000" y="4499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00B0F0"/>
              </a:gs>
              <a:gs pos="15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440648" y="107151"/>
            <a:ext cx="42627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200" dirty="0">
                <a:solidFill>
                  <a:srgbClr val="F7F6F4"/>
                </a:solidFill>
              </a:rPr>
              <a:t>Дайте </a:t>
            </a:r>
            <a:r>
              <a:rPr lang="ru-RU" sz="2200" dirty="0" err="1">
                <a:solidFill>
                  <a:srgbClr val="F7F6F4"/>
                </a:solidFill>
              </a:rPr>
              <a:t>відповідь</a:t>
            </a:r>
            <a:r>
              <a:rPr lang="ru-RU" sz="2200" dirty="0">
                <a:solidFill>
                  <a:srgbClr val="F7F6F4"/>
                </a:solidFill>
              </a:rPr>
              <a:t> на </a:t>
            </a:r>
            <a:r>
              <a:rPr lang="ru-RU" sz="2200" dirty="0" err="1">
                <a:solidFill>
                  <a:srgbClr val="F7F6F4"/>
                </a:solidFill>
              </a:rPr>
              <a:t>запитання</a:t>
            </a:r>
            <a:endParaRPr lang="ru-RU" sz="2200" dirty="0">
              <a:solidFill>
                <a:srgbClr val="F7F6F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723899" y="1433368"/>
            <a:ext cx="5212774" cy="1107996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pPr lvl="0"/>
            <a:r>
              <a:rPr lang="ru-RU" sz="1800" dirty="0">
                <a:solidFill>
                  <a:schemeClr val="bg1"/>
                </a:solidFill>
              </a:rPr>
              <a:t>7 </a:t>
            </a:r>
            <a:r>
              <a:rPr lang="ru-RU" sz="1800" dirty="0" err="1">
                <a:solidFill>
                  <a:schemeClr val="bg1"/>
                </a:solidFill>
              </a:rPr>
              <a:t>січня</a:t>
            </a:r>
            <a:r>
              <a:rPr lang="ru-RU" sz="1800" dirty="0">
                <a:solidFill>
                  <a:schemeClr val="bg1"/>
                </a:solidFill>
              </a:rPr>
              <a:t>	</a:t>
            </a:r>
            <a:r>
              <a:rPr lang="ru-RU" sz="1800" dirty="0" smtClean="0">
                <a:solidFill>
                  <a:schemeClr val="bg1"/>
                </a:solidFill>
              </a:rPr>
              <a:t>Свято </a:t>
            </a:r>
            <a:r>
              <a:rPr lang="ru-RU" sz="1800" dirty="0" err="1">
                <a:solidFill>
                  <a:schemeClr val="bg1"/>
                </a:solidFill>
              </a:rPr>
              <a:t>народження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Ісуса</a:t>
            </a:r>
            <a:r>
              <a:rPr lang="ru-RU" sz="1800" dirty="0">
                <a:solidFill>
                  <a:schemeClr val="bg1"/>
                </a:solidFill>
              </a:rPr>
              <a:t> Христа за </a:t>
            </a:r>
            <a:r>
              <a:rPr lang="ru-RU" sz="1800" dirty="0" err="1">
                <a:solidFill>
                  <a:schemeClr val="bg1"/>
                </a:solidFill>
              </a:rPr>
              <a:t>юліанським</a:t>
            </a:r>
            <a:r>
              <a:rPr lang="ru-RU" sz="1800" dirty="0">
                <a:solidFill>
                  <a:schemeClr val="bg1"/>
                </a:solidFill>
              </a:rPr>
              <a:t> календарем. </a:t>
            </a:r>
            <a:r>
              <a:rPr lang="ru-RU" sz="1800" dirty="0" err="1">
                <a:solidFill>
                  <a:schemeClr val="bg1"/>
                </a:solidFill>
              </a:rPr>
              <a:t>Відзначається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православними</a:t>
            </a:r>
            <a:r>
              <a:rPr lang="ru-RU" sz="1800" dirty="0">
                <a:solidFill>
                  <a:schemeClr val="bg1"/>
                </a:solidFill>
              </a:rPr>
              <a:t> та греко-</a:t>
            </a:r>
            <a:r>
              <a:rPr lang="ru-RU" sz="1800" dirty="0" err="1">
                <a:solidFill>
                  <a:schemeClr val="bg1"/>
                </a:solidFill>
              </a:rPr>
              <a:t>католицькими</a:t>
            </a:r>
            <a:r>
              <a:rPr lang="ru-RU" sz="1800" dirty="0">
                <a:solidFill>
                  <a:schemeClr val="bg1"/>
                </a:solidFill>
              </a:rPr>
              <a:t> громадами в </a:t>
            </a:r>
            <a:r>
              <a:rPr lang="ru-RU" sz="1800" dirty="0" err="1">
                <a:solidFill>
                  <a:schemeClr val="bg1"/>
                </a:solidFill>
              </a:rPr>
              <a:t>Україні</a:t>
            </a:r>
            <a:r>
              <a:rPr lang="ru-RU" sz="1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719932" y="3289986"/>
            <a:ext cx="2520000" cy="439457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ru-RU" sz="1400" dirty="0" err="1">
                <a:solidFill>
                  <a:schemeClr val="accent4">
                    <a:lumMod val="75000"/>
                  </a:schemeClr>
                </a:solidFill>
              </a:rPr>
              <a:t>Різдво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3312475" y="3918760"/>
            <a:ext cx="2520000" cy="439457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400" dirty="0">
                <a:solidFill>
                  <a:schemeClr val="accent4">
                    <a:lumMod val="75000"/>
                  </a:schemeClr>
                </a:solidFill>
              </a:rPr>
              <a:t>Трійця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3312475" y="3289985"/>
            <a:ext cx="2520000" cy="439457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400" dirty="0">
                <a:solidFill>
                  <a:schemeClr val="accent4">
                    <a:lumMod val="75000"/>
                  </a:schemeClr>
                </a:solidFill>
              </a:rPr>
              <a:t>Спас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719932" y="3948320"/>
            <a:ext cx="2520000" cy="405405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/>
            <a:r>
              <a:rPr lang="uk-UA" sz="1200" dirty="0">
                <a:solidFill>
                  <a:schemeClr val="accent4">
                    <a:lumMod val="75000"/>
                  </a:schemeClr>
                </a:solidFill>
              </a:rPr>
              <a:t>Свято народження Ісуса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098" name="Picture 2" descr="Картинки по запросу різдв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673" y="1182292"/>
            <a:ext cx="2591574" cy="172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6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1592</TotalTime>
  <Words>547</Words>
  <Application>Microsoft Office PowerPoint</Application>
  <PresentationFormat>Экран (16:9)</PresentationFormat>
  <Paragraphs>260</Paragraphs>
  <Slides>50</Slides>
  <Notes>3</Notes>
  <HiddenSlides>47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6" baseType="lpstr">
      <vt:lpstr>Wingdings 3</vt:lpstr>
      <vt:lpstr>Century Gothic</vt:lpstr>
      <vt:lpstr>Arial</vt:lpstr>
      <vt:lpstr>Roboto Slab</vt:lpstr>
      <vt:lpstr>Calibri</vt:lpstr>
      <vt:lpstr>Ион</vt:lpstr>
      <vt:lpstr>Мультимедійна вікторина   Тема:  «Календарні свята та обряди українців»</vt:lpstr>
      <vt:lpstr>На світі можна втратити багато! Найбільша втрата – пам’ять поколінь Це для народу рівнозначно – страті Минуле невіддільне, наче тінь.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Asus</cp:lastModifiedBy>
  <cp:revision>124</cp:revision>
  <dcterms:created xsi:type="dcterms:W3CDTF">2016-12-06T06:09:16Z</dcterms:created>
  <dcterms:modified xsi:type="dcterms:W3CDTF">2018-03-21T18:37:13Z</dcterms:modified>
</cp:coreProperties>
</file>